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handoutMasterIdLst>
    <p:handoutMasterId r:id="rId18"/>
  </p:handoutMasterIdLst>
  <p:sldIdLst>
    <p:sldId id="291" r:id="rId2"/>
    <p:sldId id="310" r:id="rId3"/>
    <p:sldId id="311" r:id="rId4"/>
    <p:sldId id="312" r:id="rId5"/>
    <p:sldId id="313" r:id="rId6"/>
    <p:sldId id="314" r:id="rId7"/>
    <p:sldId id="322" r:id="rId8"/>
    <p:sldId id="323" r:id="rId9"/>
    <p:sldId id="315" r:id="rId10"/>
    <p:sldId id="316" r:id="rId11"/>
    <p:sldId id="321" r:id="rId12"/>
    <p:sldId id="317" r:id="rId13"/>
    <p:sldId id="318" r:id="rId14"/>
    <p:sldId id="319" r:id="rId15"/>
    <p:sldId id="320" r:id="rId16"/>
  </p:sldIdLst>
  <p:sldSz cx="9144000" cy="6858000" type="screen4x3"/>
  <p:notesSz cx="6797675" cy="992663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  <a:srgbClr val="0000CC"/>
    <a:srgbClr val="0000FF"/>
    <a:srgbClr val="333399"/>
    <a:srgbClr val="990000"/>
    <a:srgbClr val="800000"/>
    <a:srgbClr val="6600CC"/>
    <a:srgbClr val="000099"/>
    <a:srgbClr val="66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44" autoAdjust="0"/>
    <p:restoredTop sz="94692" autoAdjust="0"/>
  </p:normalViewPr>
  <p:slideViewPr>
    <p:cSldViewPr>
      <p:cViewPr varScale="1">
        <p:scale>
          <a:sx n="87" d="100"/>
          <a:sy n="87" d="100"/>
        </p:scale>
        <p:origin x="144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78" y="-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หัวกระดาษ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332"/>
          </a:xfrm>
          <a:prstGeom prst="rect">
            <a:avLst/>
          </a:prstGeom>
        </p:spPr>
        <p:txBody>
          <a:bodyPr vert="horz" lIns="91304" tIns="45653" rIns="91304" bIns="45653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quarter" idx="1"/>
          </p:nvPr>
        </p:nvSpPr>
        <p:spPr>
          <a:xfrm>
            <a:off x="3850446" y="2"/>
            <a:ext cx="2945659" cy="496332"/>
          </a:xfrm>
          <a:prstGeom prst="rect">
            <a:avLst/>
          </a:prstGeom>
        </p:spPr>
        <p:txBody>
          <a:bodyPr vert="horz" lIns="91304" tIns="45653" rIns="91304" bIns="45653" rtlCol="0"/>
          <a:lstStyle>
            <a:lvl1pPr algn="r">
              <a:defRPr sz="1200"/>
            </a:lvl1pPr>
          </a:lstStyle>
          <a:p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2"/>
          </p:nvPr>
        </p:nvSpPr>
        <p:spPr>
          <a:xfrm>
            <a:off x="4" y="9428586"/>
            <a:ext cx="2945659" cy="496332"/>
          </a:xfrm>
          <a:prstGeom prst="rect">
            <a:avLst/>
          </a:prstGeom>
        </p:spPr>
        <p:txBody>
          <a:bodyPr vert="horz" lIns="91304" tIns="45653" rIns="91304" bIns="45653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3"/>
          </p:nvPr>
        </p:nvSpPr>
        <p:spPr>
          <a:xfrm>
            <a:off x="3850446" y="9428586"/>
            <a:ext cx="2945659" cy="496332"/>
          </a:xfrm>
          <a:prstGeom prst="rect">
            <a:avLst/>
          </a:prstGeom>
        </p:spPr>
        <p:txBody>
          <a:bodyPr vert="horz" lIns="91304" tIns="45653" rIns="91304" bIns="45653" rtlCol="0" anchor="b"/>
          <a:lstStyle>
            <a:lvl1pPr algn="r">
              <a:defRPr sz="1200"/>
            </a:lvl1pPr>
          </a:lstStyle>
          <a:p>
            <a:fld id="{E1F5F463-7AC9-4CEE-8638-72036E8E81F6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97647803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หัวกระดาษ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332"/>
          </a:xfrm>
          <a:prstGeom prst="rect">
            <a:avLst/>
          </a:prstGeom>
        </p:spPr>
        <p:txBody>
          <a:bodyPr vert="horz" lIns="91304" tIns="45653" rIns="91304" bIns="45653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idx="1"/>
          </p:nvPr>
        </p:nvSpPr>
        <p:spPr>
          <a:xfrm>
            <a:off x="3850446" y="2"/>
            <a:ext cx="2945659" cy="496332"/>
          </a:xfrm>
          <a:prstGeom prst="rect">
            <a:avLst/>
          </a:prstGeom>
        </p:spPr>
        <p:txBody>
          <a:bodyPr vert="horz" lIns="91304" tIns="45653" rIns="91304" bIns="45653" rtlCol="0"/>
          <a:lstStyle>
            <a:lvl1pPr algn="r">
              <a:defRPr sz="1200"/>
            </a:lvl1pPr>
          </a:lstStyle>
          <a:p>
            <a:endParaRPr lang="th-TH"/>
          </a:p>
        </p:txBody>
      </p:sp>
      <p:sp>
        <p:nvSpPr>
          <p:cNvPr id="4" name="ตัวยึด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04" tIns="45653" rIns="91304" bIns="45653" rtlCol="0" anchor="ctr"/>
          <a:lstStyle/>
          <a:p>
            <a:endParaRPr lang="th-TH"/>
          </a:p>
        </p:txBody>
      </p:sp>
      <p:sp>
        <p:nvSpPr>
          <p:cNvPr id="5" name="ตัวยึด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304" tIns="45653" rIns="91304" bIns="45653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4" y="9428586"/>
            <a:ext cx="2945659" cy="496332"/>
          </a:xfrm>
          <a:prstGeom prst="rect">
            <a:avLst/>
          </a:prstGeom>
        </p:spPr>
        <p:txBody>
          <a:bodyPr vert="horz" lIns="91304" tIns="45653" rIns="91304" bIns="45653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50446" y="9428586"/>
            <a:ext cx="2945659" cy="496332"/>
          </a:xfrm>
          <a:prstGeom prst="rect">
            <a:avLst/>
          </a:prstGeom>
        </p:spPr>
        <p:txBody>
          <a:bodyPr vert="horz" lIns="91304" tIns="45653" rIns="91304" bIns="45653" rtlCol="0" anchor="b"/>
          <a:lstStyle>
            <a:lvl1pPr algn="r">
              <a:defRPr sz="1200"/>
            </a:lvl1pPr>
          </a:lstStyle>
          <a:p>
            <a:fld id="{A762C8EC-0509-42A0-A13B-89896EA1BBD3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34537553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64943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  <a:solidFill>
            <a:srgbClr val="92D050"/>
          </a:solidFill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grp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6DEAB8-D8F4-4316-9C3B-0E0AC6CD7333}" type="datetime1">
              <a:rPr lang="th-TH" smtClean="0"/>
              <a:pPr/>
              <a:t>21/08/60</a:t>
            </a:fld>
            <a:endParaRPr lang="th-TH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th-TH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B018B05-9E57-4F36-9DE8-9AF031875A12}" type="slidenum">
              <a:rPr lang="th-TH" smtClean="0"/>
              <a:pPr/>
              <a:t>‹#›</a:t>
            </a:fld>
            <a:endParaRPr lang="th-TH" dirty="0"/>
          </a:p>
        </p:txBody>
      </p:sp>
      <p:pic>
        <p:nvPicPr>
          <p:cNvPr id="13" name="รูปภาพ 12" descr="Untitled-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29" y="5377908"/>
            <a:ext cx="2664296" cy="128386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5D2EF71-0B8E-4AA6-8996-288904E43F33}" type="datetime1">
              <a:rPr lang="th-TH" smtClean="0"/>
              <a:pPr/>
              <a:t>21/08/60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B018B05-9E57-4F36-9DE8-9AF031875A12}" type="slidenum">
              <a:rPr lang="th-TH" smtClean="0"/>
              <a:pPr/>
              <a:t>‹#›</a:t>
            </a:fld>
            <a:endParaRPr lang="th-TH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4C6F19-C8B5-4538-AF95-C77861154180}" type="datetime1">
              <a:rPr lang="th-TH" smtClean="0"/>
              <a:pPr/>
              <a:t>21/08/60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18B05-9E57-4F36-9DE8-9AF031875A12}" type="slidenum">
              <a:rPr lang="th-TH" smtClean="0"/>
              <a:pPr/>
              <a:t>‹#›</a:t>
            </a:fld>
            <a:endParaRPr lang="th-TH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875CC0-EEDE-40B4-A67F-0E7DBA960AE3}" type="datetime1">
              <a:rPr lang="th-TH" smtClean="0"/>
              <a:pPr/>
              <a:t>21/08/60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18B05-9E57-4F36-9DE8-9AF031875A12}" type="slidenum">
              <a:rPr lang="th-TH" smtClean="0"/>
              <a:pPr/>
              <a:t>‹#›</a:t>
            </a:fld>
            <a:endParaRPr lang="th-TH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8A3853-593F-4E7C-8EDB-0E1C694F3D3D}" type="datetime1">
              <a:rPr lang="th-TH" smtClean="0"/>
              <a:pPr/>
              <a:t>21/08/60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18B05-9E57-4F36-9DE8-9AF031875A12}" type="slidenum">
              <a:rPr lang="th-TH" smtClean="0"/>
              <a:pPr/>
              <a:t>‹#›</a:t>
            </a:fld>
            <a:endParaRPr lang="th-TH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เค้าโครงแบบกำหนดเ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ตัวยึด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BBF8C-95D8-4EDE-B406-4B315757E32A}" type="datetime1">
              <a:rPr lang="th-TH" smtClean="0"/>
              <a:pPr/>
              <a:t>21/08/60</a:t>
            </a:fld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B05-9E57-4F36-9DE8-9AF031875A12}" type="slidenum">
              <a:rPr lang="th-TH" smtClean="0"/>
              <a:pPr/>
              <a:t>‹#›</a:t>
            </a:fld>
            <a:endParaRPr lang="th-TH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08E890-5890-4DBE-BF27-7329F1F79D68}" type="datetime1">
              <a:rPr lang="th-TH" smtClean="0"/>
              <a:pPr/>
              <a:t>21/08/60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18B05-9E57-4F36-9DE8-9AF031875A12}" type="slidenum">
              <a:rPr lang="th-TH" smtClean="0"/>
              <a:pPr/>
              <a:t>‹#›</a:t>
            </a:fld>
            <a:endParaRPr lang="th-TH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6E2E28-07AF-43BE-8CE5-62667E5DCBAB}" type="datetime1">
              <a:rPr lang="th-TH" smtClean="0"/>
              <a:pPr/>
              <a:t>21/08/60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18B05-9E57-4F36-9DE8-9AF031875A12}" type="slidenum">
              <a:rPr lang="th-TH" smtClean="0"/>
              <a:pPr/>
              <a:t>‹#›</a:t>
            </a:fld>
            <a:endParaRPr lang="th-TH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90A233-8605-497B-A0C4-32EFAB98EE75}" type="datetime1">
              <a:rPr lang="th-TH" smtClean="0"/>
              <a:pPr/>
              <a:t>21/08/60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18B05-9E57-4F36-9DE8-9AF031875A12}" type="slidenum">
              <a:rPr lang="th-TH" smtClean="0"/>
              <a:pPr/>
              <a:t>‹#›</a:t>
            </a:fld>
            <a:endParaRPr lang="th-TH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9AD1EC-126F-45A3-93D0-66AED778FBC3}" type="datetime1">
              <a:rPr lang="th-TH" smtClean="0"/>
              <a:pPr/>
              <a:t>21/08/60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18B05-9E57-4F36-9DE8-9AF031875A12}" type="slidenum">
              <a:rPr lang="th-TH" smtClean="0"/>
              <a:pPr/>
              <a:t>‹#›</a:t>
            </a:fld>
            <a:endParaRPr lang="th-TH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E9B27-02CE-4C91-90A3-1D8705DBEE1A}" type="datetime1">
              <a:rPr lang="th-TH" smtClean="0"/>
              <a:pPr/>
              <a:t>21/08/60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18B05-9E57-4F36-9DE8-9AF031875A12}" type="slidenum">
              <a:rPr lang="th-TH" smtClean="0"/>
              <a:pPr/>
              <a:t>‹#›</a:t>
            </a:fld>
            <a:endParaRPr lang="th-TH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42E4313-F79E-4ADD-97FA-F8C1C4E8F3BD}" type="datetime1">
              <a:rPr lang="th-TH" smtClean="0"/>
              <a:pPr/>
              <a:t>21/08/60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018B05-9E57-4F36-9DE8-9AF031875A12}" type="slidenum">
              <a:rPr lang="th-TH" smtClean="0"/>
              <a:pPr/>
              <a:t>‹#›</a:t>
            </a:fld>
            <a:endParaRPr lang="th-TH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8EABABC-2860-47E4-99F4-D0E467782BA4}" type="datetime1">
              <a:rPr lang="th-TH" smtClean="0"/>
              <a:pPr/>
              <a:t>21/08/60</a:t>
            </a:fld>
            <a:endParaRPr lang="th-TH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th-T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B018B05-9E57-4F36-9DE8-9AF031875A12}" type="slidenum">
              <a:rPr lang="th-TH" smtClean="0"/>
              <a:pPr/>
              <a:t>‹#›</a:t>
            </a:fld>
            <a:endParaRPr lang="th-TH" dirty="0"/>
          </a:p>
        </p:txBody>
      </p:sp>
      <p:pic>
        <p:nvPicPr>
          <p:cNvPr id="11" name="รูปภาพ 23" descr="background-2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6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>
          <a:xfrm>
            <a:off x="714348" y="428604"/>
            <a:ext cx="8429652" cy="57150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indent="-256032" algn="ctr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endParaRPr kumimoji="0" lang="th-TH" sz="2000" b="1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  <a:p>
            <a:pPr marL="365760" indent="-256032" algn="ctr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ความรู้ทั่วไปเกี่ยวกับบำเหน็จบำนาญปกติ</a:t>
            </a: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kumimoji="0" lang="th-TH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H SarabunPSK" pitchFamily="34" charset="-34"/>
                <a:cs typeface="TH SarabunPSK" pitchFamily="34" charset="-34"/>
              </a:rPr>
              <a:t>กฎหมายและระเบียบที่เกี่ยวข้อง</a:t>
            </a:r>
          </a:p>
          <a:p>
            <a:pPr marL="452628" indent="-342900">
              <a:spcBef>
                <a:spcPts val="400"/>
              </a:spcBef>
              <a:buClr>
                <a:schemeClr val="accent1"/>
              </a:buClr>
              <a:buSzPct val="68000"/>
              <a:buFontTx/>
              <a:buChar char="-"/>
              <a:defRPr/>
            </a:pPr>
            <a:r>
              <a:rPr lang="th-TH" sz="2400" noProof="0" dirty="0" err="1" smtClean="0">
                <a:latin typeface="TH SarabunPSK" pitchFamily="34" charset="-34"/>
                <a:cs typeface="TH SarabunPSK" pitchFamily="34" charset="-34"/>
              </a:rPr>
              <a:t>พรบ</a:t>
            </a:r>
            <a:r>
              <a:rPr lang="th-TH" sz="2400" noProof="0" dirty="0" smtClean="0">
                <a:latin typeface="TH SarabunPSK" pitchFamily="34" charset="-34"/>
                <a:cs typeface="TH SarabunPSK" pitchFamily="34" charset="-34"/>
              </a:rPr>
              <a:t>.บำเหน็จบำนาญข้าราชการ พ.ศ. 2494</a:t>
            </a:r>
          </a:p>
          <a:p>
            <a:pPr marL="452628" indent="-342900">
              <a:spcBef>
                <a:spcPts val="400"/>
              </a:spcBef>
              <a:buClr>
                <a:schemeClr val="accent1"/>
              </a:buClr>
              <a:buSzPct val="68000"/>
              <a:buFontTx/>
              <a:buChar char="-"/>
              <a:defRPr/>
            </a:pPr>
            <a:r>
              <a:rPr lang="th-TH" sz="2400" noProof="0" dirty="0" smtClean="0">
                <a:latin typeface="TH SarabunPSK" pitchFamily="34" charset="-34"/>
                <a:cs typeface="TH SarabunPSK" pitchFamily="34" charset="-34"/>
              </a:rPr>
              <a:t>พร</a:t>
            </a:r>
            <a:r>
              <a:rPr lang="th-TH" sz="2400" noProof="0" dirty="0" err="1" smtClean="0">
                <a:latin typeface="TH SarabunPSK" pitchFamily="34" charset="-34"/>
                <a:cs typeface="TH SarabunPSK" pitchFamily="34" charset="-34"/>
              </a:rPr>
              <a:t>บ.ก</a:t>
            </a:r>
            <a:r>
              <a:rPr lang="th-TH" sz="2400" noProof="0" dirty="0" smtClean="0">
                <a:latin typeface="TH SarabunPSK" pitchFamily="34" charset="-34"/>
                <a:cs typeface="TH SarabunPSK" pitchFamily="34" charset="-34"/>
              </a:rPr>
              <a:t>องทุนบำเหน็จบำนาญข้าราชการ พ.ศ. 2539</a:t>
            </a:r>
          </a:p>
          <a:p>
            <a:pPr marL="452628" indent="-342900">
              <a:spcBef>
                <a:spcPts val="400"/>
              </a:spcBef>
              <a:buClr>
                <a:schemeClr val="accent1"/>
              </a:buClr>
              <a:buSzPct val="68000"/>
              <a:buFontTx/>
              <a:buChar char="-"/>
              <a:defRPr/>
            </a:pPr>
            <a:r>
              <a:rPr kumimoji="0" lang="th-TH" sz="2400" i="0" strike="noStrike" kern="1200" cap="none" spc="0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H SarabunPSK" pitchFamily="34" charset="-34"/>
                <a:cs typeface="TH SarabunPSK" pitchFamily="34" charset="-34"/>
              </a:rPr>
              <a:t>พรฎ</a:t>
            </a:r>
            <a:r>
              <a:rPr kumimoji="0" lang="th-TH" sz="2400" i="0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H SarabunPSK" pitchFamily="34" charset="-34"/>
                <a:cs typeface="TH SarabunPSK" pitchFamily="34" charset="-34"/>
              </a:rPr>
              <a:t>.การจ่ายเงินเดือน เงินปี บำเหน็จบำนาญและเงินอื่นในลักษณะเดียวกัน พ.ศ. 2535</a:t>
            </a:r>
          </a:p>
          <a:p>
            <a:pPr marL="452628" indent="-342900">
              <a:spcBef>
                <a:spcPts val="400"/>
              </a:spcBef>
              <a:buClr>
                <a:schemeClr val="accent1"/>
              </a:buClr>
              <a:buSzPct val="68000"/>
              <a:buFontTx/>
              <a:buChar char="-"/>
              <a:defRPr/>
            </a:pP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กฎกระทรวงกำหนดอัตราและวิธีการรับบำเหน็จดำรงชีพ พ.ศ.2546</a:t>
            </a:r>
          </a:p>
          <a:p>
            <a:pPr marL="452628" indent="-342900">
              <a:spcBef>
                <a:spcPts val="400"/>
              </a:spcBef>
              <a:buClr>
                <a:schemeClr val="accent1"/>
              </a:buClr>
              <a:buSzPct val="68000"/>
              <a:buFontTx/>
              <a:buChar char="-"/>
              <a:defRPr/>
            </a:pPr>
            <a:r>
              <a:rPr kumimoji="0" lang="th-TH" sz="2400" i="0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H SarabunPSK" pitchFamily="34" charset="-34"/>
                <a:cs typeface="TH SarabunPSK" pitchFamily="34" charset="-34"/>
              </a:rPr>
              <a:t>กฎกระทรวงกำหนดอัตราและวิธีการรับบำเหน็จดำรงชีพ</a:t>
            </a:r>
            <a:r>
              <a:rPr kumimoji="0" lang="th-TH" sz="2400" i="0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H SarabunPSK" pitchFamily="34" charset="-34"/>
                <a:cs typeface="TH SarabunPSK" pitchFamily="34" charset="-34"/>
              </a:rPr>
              <a:t> (ฉบับที่ 2) พ.ศ. 2551</a:t>
            </a:r>
          </a:p>
          <a:p>
            <a:pPr marL="452628" indent="-342900">
              <a:spcBef>
                <a:spcPts val="400"/>
              </a:spcBef>
              <a:buClr>
                <a:schemeClr val="accent1"/>
              </a:buClr>
              <a:buSzPct val="68000"/>
              <a:buFontTx/>
              <a:buChar char="-"/>
              <a:defRPr/>
            </a:pPr>
            <a:r>
              <a:rPr lang="th-TH" sz="2400" baseline="0" dirty="0" smtClean="0">
                <a:latin typeface="TH SarabunPSK" pitchFamily="34" charset="-34"/>
                <a:cs typeface="TH SarabunPSK" pitchFamily="34" charset="-34"/>
              </a:rPr>
              <a:t>ระเบียบกระทรวงการคลังว่าด้วยการขอรับและการจ่ายบำเหน็จบำนาญข้าราชการ พ.ศ. 2527</a:t>
            </a:r>
            <a:r>
              <a:rPr kumimoji="0" lang="th-TH" sz="2400" i="0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H SarabunPSK" pitchFamily="34" charset="-34"/>
                <a:cs typeface="TH SarabunPSK" pitchFamily="34" charset="-34"/>
              </a:rPr>
              <a:t> </a:t>
            </a:r>
            <a:endParaRPr kumimoji="0" lang="th-TH" sz="240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H SarabunPSK" pitchFamily="34" charset="-34"/>
              <a:cs typeface="TH SarabunPSK" pitchFamily="34" charset="-34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US" sz="4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เนื้อหา 1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600079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		</a:t>
            </a:r>
            <a:r>
              <a:rPr lang="th-TH" sz="3100" b="1" u="sng" dirty="0" smtClean="0">
                <a:latin typeface="TH SarabunPSK" pitchFamily="34" charset="-34"/>
                <a:cs typeface="TH SarabunPSK" pitchFamily="34" charset="-34"/>
              </a:rPr>
              <a:t>บำเหน็จดำรงชีพ</a:t>
            </a:r>
            <a:endParaRPr lang="en-US" sz="3100" b="1" u="sng" dirty="0" smtClean="0">
              <a:latin typeface="TH SarabunPSK" pitchFamily="34" charset="-34"/>
              <a:cs typeface="TH SarabunPSK" pitchFamily="34" charset="-34"/>
            </a:endParaRPr>
          </a:p>
          <a:p>
            <a:pPr>
              <a:buNone/>
            </a:pPr>
            <a:r>
              <a:rPr lang="th-TH" sz="3100" dirty="0" smtClean="0">
                <a:latin typeface="TH SarabunPSK" pitchFamily="34" charset="-34"/>
                <a:cs typeface="TH SarabunPSK" pitchFamily="34" charset="-34"/>
              </a:rPr>
              <a:t>		คือเงินที่จ่ายให้กับผู้รับบำนาญเพื่อช่วยเหลือในการดำรงชีพ                                  	</a:t>
            </a:r>
            <a:r>
              <a:rPr lang="th-TH" sz="3100" b="1" dirty="0" smtClean="0">
                <a:latin typeface="TH SarabunPSK" pitchFamily="34" charset="-34"/>
                <a:cs typeface="TH SarabunPSK" pitchFamily="34" charset="-34"/>
              </a:rPr>
              <a:t>รับครั้งแรก </a:t>
            </a:r>
          </a:p>
          <a:p>
            <a:pPr>
              <a:buNone/>
            </a:pPr>
            <a:r>
              <a:rPr lang="th-TH" sz="3100" dirty="0" smtClean="0">
                <a:latin typeface="TH SarabunPSK" pitchFamily="34" charset="-34"/>
                <a:cs typeface="TH SarabunPSK" pitchFamily="34" charset="-34"/>
              </a:rPr>
              <a:t>   		</a:t>
            </a:r>
            <a:r>
              <a:rPr lang="en-US" sz="3100" dirty="0" smtClean="0">
                <a:latin typeface="TH SarabunPSK" pitchFamily="34" charset="-34"/>
                <a:cs typeface="TH SarabunPSK" pitchFamily="34" charset="-34"/>
              </a:rPr>
              <a:t>= </a:t>
            </a:r>
            <a:r>
              <a:rPr lang="th-TH" sz="3100" dirty="0" smtClean="0">
                <a:latin typeface="TH SarabunPSK" pitchFamily="34" charset="-34"/>
                <a:cs typeface="TH SarabunPSK" pitchFamily="34" charset="-34"/>
              </a:rPr>
              <a:t>บำนาญ </a:t>
            </a:r>
            <a:r>
              <a:rPr lang="en-US" sz="3100" dirty="0" smtClean="0">
                <a:latin typeface="TH SarabunPSK" pitchFamily="34" charset="-34"/>
                <a:cs typeface="TH SarabunPSK" pitchFamily="34" charset="-34"/>
              </a:rPr>
              <a:t>x </a:t>
            </a:r>
            <a:r>
              <a:rPr lang="th-TH" sz="3100" dirty="0" smtClean="0">
                <a:latin typeface="TH SarabunPSK" pitchFamily="34" charset="-34"/>
                <a:cs typeface="TH SarabunPSK" pitchFamily="34" charset="-34"/>
              </a:rPr>
              <a:t>15</a:t>
            </a:r>
            <a:r>
              <a:rPr lang="en-US" sz="31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1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100" dirty="0" smtClean="0">
                <a:latin typeface="TH SarabunPSK" pitchFamily="34" charset="-34"/>
                <a:cs typeface="TH SarabunPSK" pitchFamily="34" charset="-34"/>
              </a:rPr>
              <a:t>เท่า ไม่เกินสองแสนบาท</a:t>
            </a:r>
          </a:p>
          <a:p>
            <a:pPr>
              <a:buNone/>
            </a:pPr>
            <a:r>
              <a:rPr lang="th-TH" sz="3100" dirty="0" smtClean="0">
                <a:latin typeface="TH SarabunPSK" pitchFamily="34" charset="-34"/>
                <a:cs typeface="TH SarabunPSK" pitchFamily="34" charset="-34"/>
              </a:rPr>
              <a:t>   		</a:t>
            </a:r>
            <a:r>
              <a:rPr lang="th-TH" sz="3100" b="1" dirty="0" smtClean="0">
                <a:latin typeface="TH SarabunPSK" pitchFamily="34" charset="-34"/>
                <a:cs typeface="TH SarabunPSK" pitchFamily="34" charset="-34"/>
              </a:rPr>
              <a:t>รับครั้งที่สองเมื่ออายุครบ </a:t>
            </a:r>
            <a:r>
              <a:rPr lang="th-TH" sz="3100" b="1" dirty="0" smtClean="0">
                <a:latin typeface="TH SarabunPSK" pitchFamily="34" charset="-34"/>
                <a:cs typeface="TH SarabunPSK" pitchFamily="34" charset="-34"/>
              </a:rPr>
              <a:t>65</a:t>
            </a:r>
            <a:r>
              <a:rPr lang="th-TH" sz="3100" b="1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100" b="1" dirty="0" smtClean="0">
                <a:latin typeface="TH SarabunPSK" pitchFamily="34" charset="-34"/>
                <a:cs typeface="TH SarabunPSK" pitchFamily="34" charset="-34"/>
              </a:rPr>
              <a:t>ปีบริบูรณ์</a:t>
            </a:r>
          </a:p>
          <a:p>
            <a:pPr>
              <a:buNone/>
            </a:pPr>
            <a:r>
              <a:rPr lang="th-TH" sz="3100" dirty="0" smtClean="0">
                <a:latin typeface="TH SarabunPSK" pitchFamily="34" charset="-34"/>
                <a:cs typeface="TH SarabunPSK" pitchFamily="34" charset="-34"/>
              </a:rPr>
              <a:t>   		</a:t>
            </a:r>
            <a:r>
              <a:rPr lang="en-US" sz="3100" dirty="0" smtClean="0">
                <a:latin typeface="TH SarabunPSK" pitchFamily="34" charset="-34"/>
                <a:cs typeface="TH SarabunPSK" pitchFamily="34" charset="-34"/>
              </a:rPr>
              <a:t>= </a:t>
            </a:r>
            <a:r>
              <a:rPr lang="th-TH" sz="3100" dirty="0" smtClean="0">
                <a:latin typeface="TH SarabunPSK" pitchFamily="34" charset="-34"/>
                <a:cs typeface="TH SarabunPSK" pitchFamily="34" charset="-34"/>
              </a:rPr>
              <a:t>บำนาญ </a:t>
            </a:r>
            <a:r>
              <a:rPr lang="en-US" sz="3100" dirty="0" smtClean="0">
                <a:latin typeface="TH SarabunPSK" pitchFamily="34" charset="-34"/>
                <a:cs typeface="TH SarabunPSK" pitchFamily="34" charset="-34"/>
              </a:rPr>
              <a:t>x </a:t>
            </a:r>
            <a:r>
              <a:rPr lang="th-TH" sz="3100" dirty="0" smtClean="0">
                <a:latin typeface="TH SarabunPSK" pitchFamily="34" charset="-34"/>
                <a:cs typeface="TH SarabunPSK" pitchFamily="34" charset="-34"/>
              </a:rPr>
              <a:t>15</a:t>
            </a:r>
            <a:r>
              <a:rPr lang="en-US" sz="31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1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100" dirty="0" smtClean="0">
                <a:latin typeface="TH SarabunPSK" pitchFamily="34" charset="-34"/>
                <a:cs typeface="TH SarabunPSK" pitchFamily="34" charset="-34"/>
              </a:rPr>
              <a:t>เท่า ไม่เกินสองแสนบาท                                                       	(รวมกับครั้งแรกไม่เกินสี่แสนบาท)</a:t>
            </a:r>
          </a:p>
          <a:p>
            <a:pPr>
              <a:buNone/>
            </a:pPr>
            <a:r>
              <a:rPr lang="th-TH" sz="3100" b="1" dirty="0" smtClean="0">
                <a:latin typeface="TH SarabunPSK" pitchFamily="34" charset="-34"/>
                <a:cs typeface="TH SarabunPSK" pitchFamily="34" charset="-34"/>
              </a:rPr>
              <a:t>		</a:t>
            </a:r>
          </a:p>
          <a:p>
            <a:pPr>
              <a:buNone/>
            </a:pPr>
            <a:r>
              <a:rPr lang="th-TH" sz="3100" b="1" dirty="0" smtClean="0">
                <a:latin typeface="TH SarabunPSK" pitchFamily="34" charset="-34"/>
                <a:cs typeface="TH SarabunPSK" pitchFamily="34" charset="-34"/>
              </a:rPr>
              <a:t>		</a:t>
            </a:r>
            <a:r>
              <a:rPr lang="th-TH" sz="3100" b="1" u="sng" dirty="0" smtClean="0">
                <a:latin typeface="TH SarabunPSK" pitchFamily="34" charset="-34"/>
                <a:cs typeface="TH SarabunPSK" pitchFamily="34" charset="-34"/>
              </a:rPr>
              <a:t>บำเหน็จตกทอด</a:t>
            </a:r>
            <a:endParaRPr lang="en-US" sz="3100" b="1" u="sng" dirty="0" smtClean="0">
              <a:latin typeface="TH SarabunPSK" pitchFamily="34" charset="-34"/>
              <a:cs typeface="TH SarabunPSK" pitchFamily="34" charset="-34"/>
            </a:endParaRPr>
          </a:p>
          <a:p>
            <a:pPr>
              <a:buNone/>
            </a:pPr>
            <a:r>
              <a:rPr lang="en-US" sz="3100" b="1" dirty="0" smtClean="0">
                <a:latin typeface="TH SarabunPSK" pitchFamily="34" charset="-34"/>
                <a:cs typeface="TH SarabunPSK" pitchFamily="34" charset="-34"/>
              </a:rPr>
              <a:t>		</a:t>
            </a:r>
            <a:r>
              <a:rPr lang="th-TH" sz="3100" dirty="0" smtClean="0">
                <a:latin typeface="TH SarabunPSK" pitchFamily="34" charset="-34"/>
                <a:cs typeface="TH SarabunPSK" pitchFamily="34" charset="-34"/>
              </a:rPr>
              <a:t>คือ เงินที่จ่ายให้แก่ทายาทหรือบุคคล ซึ่งสมาชิกผู้ตายได้แสดงเจตนาไว้                     </a:t>
            </a:r>
          </a:p>
          <a:p>
            <a:pPr>
              <a:buNone/>
            </a:pPr>
            <a:r>
              <a:rPr lang="th-TH" sz="3100" dirty="0" smtClean="0">
                <a:latin typeface="TH SarabunPSK" pitchFamily="34" charset="-34"/>
                <a:cs typeface="TH SarabunPSK" pitchFamily="34" charset="-34"/>
              </a:rPr>
              <a:t>          โดยจ่ายให้ครั้งเดียว เมื่อสมาชิกหรือผู้รับบำนาญถึงแก่ความตาย</a:t>
            </a:r>
            <a:endParaRPr lang="th-TH" sz="3100" b="1" u="sng" dirty="0" smtClean="0">
              <a:latin typeface="TH SarabunPSK" pitchFamily="34" charset="-34"/>
              <a:cs typeface="TH SarabunPSK" pitchFamily="34" charset="-34"/>
            </a:endParaRPr>
          </a:p>
          <a:p>
            <a:pPr>
              <a:buNone/>
            </a:pPr>
            <a:r>
              <a:rPr lang="th-TH" sz="3100" dirty="0" smtClean="0">
                <a:latin typeface="TH SarabunPSK" pitchFamily="34" charset="-34"/>
                <a:cs typeface="TH SarabunPSK" pitchFamily="34" charset="-34"/>
              </a:rPr>
              <a:t>		</a:t>
            </a:r>
            <a:r>
              <a:rPr lang="th-TH" sz="3100" b="1" dirty="0" smtClean="0">
                <a:latin typeface="TH SarabunPSK" pitchFamily="34" charset="-34"/>
                <a:cs typeface="TH SarabunPSK" pitchFamily="34" charset="-34"/>
              </a:rPr>
              <a:t>กรณี ข้าราชการเสียชีวิต</a:t>
            </a:r>
          </a:p>
          <a:p>
            <a:pPr>
              <a:buNone/>
            </a:pPr>
            <a:r>
              <a:rPr lang="th-TH" sz="3100" dirty="0" smtClean="0">
                <a:latin typeface="TH SarabunPSK" pitchFamily="34" charset="-34"/>
                <a:cs typeface="TH SarabunPSK" pitchFamily="34" charset="-34"/>
              </a:rPr>
              <a:t>		= เงินเดือนเดือนสุดท้าย </a:t>
            </a:r>
            <a:r>
              <a:rPr lang="en-US" sz="3100" dirty="0" smtClean="0">
                <a:latin typeface="TH SarabunPSK" pitchFamily="34" charset="-34"/>
                <a:cs typeface="TH SarabunPSK" pitchFamily="34" charset="-34"/>
              </a:rPr>
              <a:t>x </a:t>
            </a:r>
            <a:r>
              <a:rPr lang="th-TH" sz="3100" dirty="0" smtClean="0">
                <a:latin typeface="TH SarabunPSK" pitchFamily="34" charset="-34"/>
                <a:cs typeface="TH SarabunPSK" pitchFamily="34" charset="-34"/>
              </a:rPr>
              <a:t>เวลาราชการ</a:t>
            </a:r>
          </a:p>
          <a:p>
            <a:pPr>
              <a:buNone/>
            </a:pPr>
            <a:r>
              <a:rPr lang="th-TH" sz="3100" dirty="0" smtClean="0">
                <a:latin typeface="TH SarabunPSK" pitchFamily="34" charset="-34"/>
                <a:cs typeface="TH SarabunPSK" pitchFamily="34" charset="-34"/>
              </a:rPr>
              <a:t>		</a:t>
            </a:r>
            <a:r>
              <a:rPr lang="th-TH" sz="3100" b="1" dirty="0" smtClean="0">
                <a:latin typeface="TH SarabunPSK" pitchFamily="34" charset="-34"/>
                <a:cs typeface="TH SarabunPSK" pitchFamily="34" charset="-34"/>
              </a:rPr>
              <a:t>กรณี ผู้รับบำนาญเสียชีวิต</a:t>
            </a:r>
          </a:p>
          <a:p>
            <a:pPr>
              <a:buNone/>
            </a:pPr>
            <a:r>
              <a:rPr lang="th-TH" sz="3100" dirty="0" smtClean="0">
                <a:latin typeface="TH SarabunPSK" pitchFamily="34" charset="-34"/>
                <a:cs typeface="TH SarabunPSK" pitchFamily="34" charset="-34"/>
              </a:rPr>
              <a:t>		= บำนาญรายเดือน </a:t>
            </a:r>
            <a:r>
              <a:rPr lang="th-TH" sz="3100" dirty="0" smtClean="0">
                <a:latin typeface="TH SarabunPSK" pitchFamily="34" charset="-34"/>
                <a:cs typeface="TH SarabunPSK" pitchFamily="34" charset="-34"/>
              </a:rPr>
              <a:t>+ เงิน </a:t>
            </a:r>
            <a:r>
              <a:rPr lang="th-TH" sz="3100" dirty="0" err="1" smtClean="0">
                <a:latin typeface="TH SarabunPSK" pitchFamily="34" charset="-34"/>
                <a:cs typeface="TH SarabunPSK" pitchFamily="34" charset="-34"/>
              </a:rPr>
              <a:t>ช.ค.บ</a:t>
            </a:r>
            <a:r>
              <a:rPr lang="th-TH" sz="3100" dirty="0" smtClean="0">
                <a:latin typeface="TH SarabunPSK" pitchFamily="34" charset="-34"/>
                <a:cs typeface="TH SarabunPSK" pitchFamily="34" charset="-34"/>
              </a:rPr>
              <a:t>. </a:t>
            </a:r>
            <a:r>
              <a:rPr lang="en-US" sz="3100" dirty="0" smtClean="0">
                <a:latin typeface="TH SarabunPSK" pitchFamily="34" charset="-34"/>
                <a:cs typeface="TH SarabunPSK" pitchFamily="34" charset="-34"/>
              </a:rPr>
              <a:t>x </a:t>
            </a:r>
            <a:r>
              <a:rPr lang="th-TH" sz="3100" dirty="0" smtClean="0">
                <a:latin typeface="TH SarabunPSK" pitchFamily="34" charset="-34"/>
                <a:cs typeface="TH SarabunPSK" pitchFamily="34" charset="-34"/>
              </a:rPr>
              <a:t>30 </a:t>
            </a:r>
            <a:r>
              <a:rPr lang="th-TH" sz="3100" dirty="0" smtClean="0">
                <a:latin typeface="TH SarabunPSK" pitchFamily="34" charset="-34"/>
                <a:cs typeface="TH SarabunPSK" pitchFamily="34" charset="-34"/>
              </a:rPr>
              <a:t>เท่า </a:t>
            </a:r>
            <a:r>
              <a:rPr lang="th-TH" sz="3100" dirty="0" smtClean="0">
                <a:latin typeface="TH SarabunPSK" pitchFamily="34" charset="-34"/>
                <a:cs typeface="TH SarabunPSK" pitchFamily="34" charset="-34"/>
              </a:rPr>
              <a:t>หัก </a:t>
            </a:r>
            <a:r>
              <a:rPr lang="th-TH" sz="3100" dirty="0" smtClean="0">
                <a:latin typeface="TH SarabunPSK" pitchFamily="34" charset="-34"/>
                <a:cs typeface="TH SarabunPSK" pitchFamily="34" charset="-34"/>
              </a:rPr>
              <a:t>บำเหน็จดำรงชีพ (ที่</a:t>
            </a:r>
            <a:r>
              <a:rPr lang="th-TH" sz="3100" dirty="0" smtClean="0">
                <a:latin typeface="TH SarabunPSK" pitchFamily="34" charset="-34"/>
                <a:cs typeface="TH SarabunPSK" pitchFamily="34" charset="-34"/>
              </a:rPr>
              <a:t>ได้รับไปแล้ว)</a:t>
            </a:r>
            <a:endParaRPr lang="th-TH" sz="3100" dirty="0" smtClean="0">
              <a:latin typeface="TH SarabunPSK" pitchFamily="34" charset="-34"/>
              <a:cs typeface="TH SarabunPSK" pitchFamily="34" charset="-34"/>
            </a:endParaRPr>
          </a:p>
          <a:p>
            <a:pPr>
              <a:buNone/>
            </a:pP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                หักบำเหน็จค้ำประกัน (ถ้ามี)</a:t>
            </a:r>
            <a:endParaRPr lang="th-TH" sz="2800" dirty="0" smtClean="0">
              <a:latin typeface="TH SarabunPSK" pitchFamily="34" charset="-34"/>
              <a:cs typeface="TH SarabunPSK" pitchFamily="34" charset="-34"/>
            </a:endParaRPr>
          </a:p>
          <a:p>
            <a:pPr>
              <a:buNone/>
            </a:pPr>
            <a:endParaRPr lang="en-US" sz="2800" b="1" u="sng" dirty="0" smtClean="0"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th-TH" sz="2400" b="1" u="sng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ตัวอย่างที่ 1</a:t>
            </a:r>
            <a:r>
              <a:rPr lang="th-TH" sz="24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24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บำนาญ 40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,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000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x 15 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เท่า 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= 600,000 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บาท</a:t>
            </a:r>
          </a:p>
          <a:p>
            <a:pPr>
              <a:buFontTx/>
              <a:buChar char="-"/>
            </a:pP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รับครั้งแรก 200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,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000 บาท</a:t>
            </a:r>
          </a:p>
          <a:p>
            <a:pPr>
              <a:buFontTx/>
              <a:buChar char="-"/>
            </a:pP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รับครั้งที่สอง เมื่ออายุครบ 65 ปี 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= 200,000 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บาท</a:t>
            </a:r>
          </a:p>
          <a:p>
            <a:pPr marL="109728" indent="0">
              <a:buNone/>
            </a:pP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(รวมสองครั้งไม่เกินสี่แสนบาท)</a:t>
            </a:r>
          </a:p>
          <a:p>
            <a:pPr marL="109728" indent="0">
              <a:buNone/>
            </a:pPr>
            <a:r>
              <a:rPr lang="th-TH" sz="2400" b="1" u="sng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ตัวอย่างที่ 2 </a:t>
            </a:r>
            <a:r>
              <a:rPr lang="en-US" sz="24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บำนาญ 20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,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000  บาท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x 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15 </a:t>
            </a:r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เท่า 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=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300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,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000 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บาท</a:t>
            </a:r>
          </a:p>
          <a:p>
            <a:pPr>
              <a:buFontTx/>
              <a:buChar char="-"/>
            </a:pP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รับครั้งแรก 200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,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000 บาท</a:t>
            </a:r>
          </a:p>
          <a:p>
            <a:pPr>
              <a:buFontTx/>
              <a:buChar char="-"/>
            </a:pP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รับครั้งที่สอง เมื่ออายุครบ 65 ปี 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= 100,000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บาท  </a:t>
            </a:r>
          </a:p>
          <a:p>
            <a:pPr marL="109728" indent="0">
              <a:buNone/>
            </a:pPr>
            <a:r>
              <a:rPr lang="th-TH" sz="2400" b="1" u="sng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ตัวอย่างที่ </a:t>
            </a:r>
            <a:r>
              <a:rPr lang="th-TH" sz="2400" b="1" u="sng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3</a:t>
            </a:r>
            <a:r>
              <a:rPr lang="th-TH" sz="24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</a:t>
            </a:r>
            <a:r>
              <a:rPr lang="en-US" sz="24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บำนาญ 13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,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000 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x </a:t>
            </a:r>
            <a:r>
              <a:rPr lang="en-US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15 </a:t>
            </a:r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เท่า </a:t>
            </a:r>
            <a:r>
              <a:rPr lang="en-US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= 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195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,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000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บาท</a:t>
            </a:r>
          </a:p>
          <a:p>
            <a:pPr marL="109728" indent="0">
              <a:buNone/>
            </a:pP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-  รับ</a:t>
            </a:r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ครั้งแรก 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195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,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000 </a:t>
            </a:r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บาท</a:t>
            </a:r>
          </a:p>
          <a:p>
            <a:pPr marL="109728" indent="0">
              <a:buNone/>
            </a:pP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-   บำนาญน้อยจึงไม่มีสิทธิรับครั้งที่สองเมื่ออายุครบ 65 ปี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h-TH" dirty="0" smtClean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ตัวอย่างการคำนวณบำเหน็จดำรงชีพ</a:t>
            </a:r>
            <a:endParaRPr lang="en-US" dirty="0">
              <a:effectLst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664067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เนื้อหา 1"/>
          <p:cNvSpPr>
            <a:spLocks noGrp="1"/>
          </p:cNvSpPr>
          <p:nvPr>
            <p:ph idx="1"/>
          </p:nvPr>
        </p:nvSpPr>
        <p:spPr>
          <a:xfrm>
            <a:off x="457200" y="1357298"/>
            <a:ext cx="8543956" cy="4649993"/>
          </a:xfrm>
        </p:spPr>
        <p:txBody>
          <a:bodyPr/>
          <a:lstStyle/>
          <a:p>
            <a:pPr>
              <a:buNone/>
            </a:pPr>
            <a:r>
              <a:rPr lang="en-US" sz="2800" dirty="0" smtClean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ลูกจ้างประจำในระหว่างที่รับราชการ มีสิทธิได้รับเงินสวัสดิการสำหรับตนเองและครอบครัว</a:t>
            </a:r>
          </a:p>
          <a:p>
            <a:pPr>
              <a:buNone/>
            </a:pPr>
            <a:r>
              <a:rPr lang="en-US" sz="2800" b="1" dirty="0" smtClean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กรณีลูกจ้างประจำออกจากงาน  เกษียณอายุ/ลาออก </a:t>
            </a:r>
          </a:p>
          <a:p>
            <a:pPr>
              <a:buNone/>
            </a:pPr>
            <a:r>
              <a:rPr lang="en-US" sz="2800" dirty="0" smtClean="0">
                <a:latin typeface="TH SarabunPSK" pitchFamily="34" charset="-34"/>
                <a:cs typeface="TH SarabunPSK" pitchFamily="34" charset="-34"/>
              </a:rPr>
              <a:t>	-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 บำเหน็จปกติ (เงินก้อน/ครั้งเดียว)</a:t>
            </a:r>
          </a:p>
          <a:p>
            <a:pPr>
              <a:buNone/>
            </a:pPr>
            <a:r>
              <a:rPr lang="en-US" sz="2800" dirty="0" smtClean="0">
                <a:latin typeface="TH SarabunPSK" pitchFamily="34" charset="-34"/>
                <a:cs typeface="TH SarabunPSK" pitchFamily="34" charset="-34"/>
              </a:rPr>
              <a:t>	-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 บำเหน็จรายเดือน (จ่ายรายเดือน) </a:t>
            </a:r>
          </a:p>
          <a:p>
            <a:pPr>
              <a:buNone/>
            </a:pPr>
            <a:r>
              <a:rPr lang="en-US" sz="2800" b="1" dirty="0" smtClean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กรณีลูกจ้างประจำถึงแก่ความตาย</a:t>
            </a:r>
          </a:p>
          <a:p>
            <a:pPr>
              <a:buNone/>
            </a:pP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	- บำเหน็จตกทอด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 </a:t>
            </a:r>
          </a:p>
          <a:p>
            <a:pPr>
              <a:buNone/>
            </a:pPr>
            <a:r>
              <a:rPr lang="en-US" sz="2800" dirty="0" smtClean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จ่ายบำเหน็จปกติให้แก่ทายาทตาม </a:t>
            </a:r>
            <a:r>
              <a:rPr lang="th-TH" sz="2800" dirty="0" err="1" smtClean="0">
                <a:latin typeface="TH SarabunPSK" pitchFamily="34" charset="-34"/>
                <a:cs typeface="TH SarabunPSK" pitchFamily="34" charset="-34"/>
              </a:rPr>
              <a:t>ปพพ</a:t>
            </a:r>
            <a:r>
              <a:rPr lang="en-US" sz="2800" dirty="0" smtClean="0">
                <a:latin typeface="TH SarabunPSK" pitchFamily="34" charset="-34"/>
                <a:cs typeface="TH SarabunPSK" pitchFamily="34" charset="-34"/>
              </a:rPr>
              <a:t>.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ว่าด้วยมรดกโดยอนุโลม</a:t>
            </a:r>
          </a:p>
          <a:p>
            <a:pPr>
              <a:buNone/>
            </a:pPr>
            <a:r>
              <a:rPr lang="en-US" sz="2800" dirty="0" smtClean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  บำเหน็จลูกจ้างตาย ไม่ใช่มรดก จะใช้พินัยกรรมมาเป็นหลักฐานในการขอรับเงินไมได้</a:t>
            </a:r>
            <a:endParaRPr lang="en-US" sz="2800" dirty="0" smtClean="0">
              <a:latin typeface="TH SarabunPSK" pitchFamily="34" charset="-34"/>
              <a:cs typeface="TH SarabunPSK" pitchFamily="34" charset="-34"/>
            </a:endParaRPr>
          </a:p>
          <a:p>
            <a:endParaRPr lang="en-US" dirty="0"/>
          </a:p>
        </p:txBody>
      </p:sp>
      <p:sp>
        <p:nvSpPr>
          <p:cNvPr id="3" name="ชื่อเรื่อง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h-TH" sz="4000" dirty="0" smtClean="0">
                <a:effectLst/>
                <a:latin typeface="TH SarabunPSK" pitchFamily="34" charset="-34"/>
                <a:cs typeface="TH SarabunPSK" pitchFamily="34" charset="-34"/>
              </a:rPr>
              <a:t>สิทธิในบำเหน็จ บำเหน็จรายเดือนของลูกจ้างประจำ</a:t>
            </a:r>
            <a:endParaRPr lang="en-US" sz="4000" dirty="0">
              <a:effectLst/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เนื้อหา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	บำเหน็จ </a:t>
            </a:r>
            <a:r>
              <a:rPr lang="en-US" sz="2800" dirty="0" smtClean="0">
                <a:latin typeface="TH SarabunPSK" pitchFamily="34" charset="-34"/>
                <a:cs typeface="TH SarabunPSK" pitchFamily="34" charset="-34"/>
              </a:rPr>
              <a:t>=  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เงินเดือนเดือนสุดท้าย </a:t>
            </a:r>
            <a:r>
              <a:rPr lang="en-US" sz="2800" dirty="0" smtClean="0">
                <a:latin typeface="TH SarabunPSK" pitchFamily="34" charset="-34"/>
                <a:cs typeface="TH SarabunPSK" pitchFamily="34" charset="-34"/>
              </a:rPr>
              <a:t>x 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เวลาราชการ</a:t>
            </a:r>
          </a:p>
          <a:p>
            <a:pPr>
              <a:buNone/>
            </a:pP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	บำเหน็จรายเดือน </a:t>
            </a:r>
            <a:r>
              <a:rPr lang="en-US" sz="2800" dirty="0" smtClean="0">
                <a:latin typeface="TH SarabunPSK" pitchFamily="34" charset="-34"/>
                <a:cs typeface="TH SarabunPSK" pitchFamily="34" charset="-34"/>
              </a:rPr>
              <a:t> =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  เงินเดือนเดือนสุดท้าย </a:t>
            </a:r>
            <a:r>
              <a:rPr lang="en-US" sz="2800" dirty="0" smtClean="0">
                <a:latin typeface="TH SarabunPSK" pitchFamily="34" charset="-34"/>
                <a:cs typeface="TH SarabunPSK" pitchFamily="34" charset="-34"/>
              </a:rPr>
              <a:t>x 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เวลาราชการ หาร </a:t>
            </a:r>
            <a:r>
              <a:rPr lang="en-US" sz="2800" dirty="0" smtClean="0">
                <a:latin typeface="TH SarabunPSK" pitchFamily="34" charset="-34"/>
                <a:cs typeface="TH SarabunPSK" pitchFamily="34" charset="-34"/>
              </a:rPr>
              <a:t>50</a:t>
            </a:r>
            <a:r>
              <a:rPr lang="en-US" sz="2800" dirty="0" smtClean="0">
                <a:latin typeface="TH SarabunPSK" pitchFamily="34" charset="-34"/>
                <a:cs typeface="TH SarabunPSK" pitchFamily="34" charset="-34"/>
              </a:rPr>
              <a:t>  </a:t>
            </a:r>
            <a:endParaRPr lang="th-TH" sz="2800" dirty="0" smtClean="0">
              <a:latin typeface="TH SarabunPSK" pitchFamily="34" charset="-34"/>
              <a:cs typeface="TH SarabunPSK" pitchFamily="34" charset="-34"/>
            </a:endParaRPr>
          </a:p>
          <a:p>
            <a:pPr>
              <a:buNone/>
            </a:pP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	(ซึ่งต้องมีเวลาราชการปกติรวมกับเวลาทวีคูณ ตั้งแต่ </a:t>
            </a:r>
            <a:r>
              <a:rPr lang="en-US" sz="2800" dirty="0" smtClean="0">
                <a:latin typeface="TH SarabunPSK" pitchFamily="34" charset="-34"/>
                <a:cs typeface="TH SarabunPSK" pitchFamily="34" charset="-34"/>
              </a:rPr>
              <a:t>25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ปีขึ้นไป หรือ                                </a:t>
            </a:r>
            <a:r>
              <a:rPr lang="en-US" sz="2800" dirty="0" smtClean="0">
                <a:latin typeface="TH SarabunPSK" pitchFamily="34" charset="-34"/>
                <a:cs typeface="TH SarabunPSK" pitchFamily="34" charset="-34"/>
              </a:rPr>
              <a:t>24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ปี </a:t>
            </a:r>
            <a:r>
              <a:rPr lang="en-US" sz="2800" dirty="0" smtClean="0">
                <a:latin typeface="TH SarabunPSK" pitchFamily="34" charset="-34"/>
                <a:cs typeface="TH SarabunPSK" pitchFamily="34" charset="-34"/>
              </a:rPr>
              <a:t>6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เดือน)</a:t>
            </a:r>
          </a:p>
          <a:p>
            <a:pPr>
              <a:buNone/>
            </a:pP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	บำเหน็จตกทอดของผู้รับบำเหน็จรายเดือน</a:t>
            </a:r>
            <a:r>
              <a:rPr lang="en-US" sz="2800" dirty="0" smtClean="0">
                <a:latin typeface="TH SarabunPSK" pitchFamily="34" charset="-34"/>
                <a:cs typeface="TH SarabunPSK" pitchFamily="34" charset="-34"/>
              </a:rPr>
              <a:t> = 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บำเหน็จรายเดือน </a:t>
            </a:r>
            <a:r>
              <a:rPr lang="en-US" sz="2800" dirty="0" smtClean="0">
                <a:latin typeface="TH SarabunPSK" pitchFamily="34" charset="-34"/>
                <a:cs typeface="TH SarabunPSK" pitchFamily="34" charset="-34"/>
              </a:rPr>
              <a:t>x </a:t>
            </a:r>
            <a:r>
              <a:rPr lang="en-US" sz="2800" dirty="0" smtClean="0">
                <a:latin typeface="TH SarabunPSK" pitchFamily="34" charset="-34"/>
                <a:cs typeface="TH SarabunPSK" pitchFamily="34" charset="-34"/>
              </a:rPr>
              <a:t>15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เท่า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ชื่อเรื่อง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h-TH" sz="4000" dirty="0" smtClean="0">
                <a:effectLst/>
              </a:rPr>
              <a:t>การคำนวณเงิน</a:t>
            </a:r>
            <a:endParaRPr lang="en-US" sz="40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เนื้อหา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  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หนังสือแสดงเจตนาแบ่งเป็น  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2 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แบบ ดังนี้</a:t>
            </a:r>
          </a:p>
          <a:p>
            <a:pPr marL="514350" indent="-514350">
              <a:buNone/>
            </a:pP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   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1. 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หนังสือแสดงเจตนาระบุตัวผู้รับบำเหน็จตกทอด  ของข้าราชการ  ผู้รับบำนาญ                   ผู้รับบำเหน็จรายเดือน</a:t>
            </a:r>
          </a:p>
          <a:p>
            <a:pPr marL="514350" indent="-514350">
              <a:buNone/>
            </a:pP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   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2. 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หนังสือแสดงเจตนาระบุตัวผู้รับเงินช่วยเหลือพิเศษ (ค่าทำศพ)</a:t>
            </a:r>
          </a:p>
          <a:p>
            <a:pPr marL="514350" indent="-514350">
              <a:buNone/>
            </a:pP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	ข้าราชการ ผู้รับบำนาญ ลูกจ้างประจำ</a:t>
            </a:r>
            <a:endParaRPr lang="en-US" sz="2800" dirty="0" smtClean="0">
              <a:latin typeface="TH SarabunPSK" pitchFamily="34" charset="-34"/>
              <a:cs typeface="TH SarabunPSK" pitchFamily="34" charset="-34"/>
            </a:endParaRPr>
          </a:p>
          <a:p>
            <a:pPr>
              <a:buNone/>
            </a:pP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ชื่อเรื่อง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h-TH" sz="4000" dirty="0" smtClean="0">
                <a:effectLst/>
                <a:latin typeface="TH SarabunPSK" pitchFamily="34" charset="-34"/>
                <a:cs typeface="TH SarabunPSK" pitchFamily="34" charset="-34"/>
              </a:rPr>
              <a:t>คุณทำหนังสือแสดงเจตนาแล้วหรือยัง</a:t>
            </a:r>
            <a:r>
              <a:rPr lang="en-US" sz="4000" dirty="0" smtClean="0">
                <a:effectLst/>
                <a:latin typeface="TH SarabunPSK" pitchFamily="34" charset="-34"/>
                <a:cs typeface="TH SarabunPSK" pitchFamily="34" charset="-34"/>
              </a:rPr>
              <a:t>?</a:t>
            </a:r>
            <a:endParaRPr lang="en-US" sz="4000" dirty="0">
              <a:effectLst/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เนื้อหา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th-TH" sz="6600" b="1" dirty="0" smtClean="0">
                <a:latin typeface="TH SarabunPSK" pitchFamily="34" charset="-34"/>
                <a:cs typeface="TH SarabunPSK" pitchFamily="34" charset="-34"/>
              </a:rPr>
              <a:t>ขอบคุณค่ะ</a:t>
            </a:r>
            <a:endParaRPr lang="en-US" sz="6600" b="1" dirty="0"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เนื้อหา 1"/>
          <p:cNvSpPr>
            <a:spLocks noGrp="1"/>
          </p:cNvSpPr>
          <p:nvPr>
            <p:ph idx="1"/>
          </p:nvPr>
        </p:nvSpPr>
        <p:spPr>
          <a:xfrm>
            <a:off x="500034" y="785794"/>
            <a:ext cx="8429684" cy="4525963"/>
          </a:xfrm>
        </p:spPr>
        <p:txBody>
          <a:bodyPr>
            <a:normAutofit/>
          </a:bodyPr>
          <a:lstStyle/>
          <a:p>
            <a:pPr lvl="8">
              <a:buNone/>
            </a:pPr>
            <a:r>
              <a:rPr lang="th-TH" sz="4400" dirty="0" smtClean="0">
                <a:latin typeface="TH SarabunPSK" pitchFamily="34" charset="-34"/>
                <a:cs typeface="TH SarabunPSK" pitchFamily="34" charset="-34"/>
              </a:rPr>
              <a:t>          </a:t>
            </a:r>
            <a:r>
              <a:rPr lang="th-TH" sz="4400" b="1" dirty="0" smtClean="0">
                <a:latin typeface="TH SarabunPSK" pitchFamily="34" charset="-34"/>
                <a:cs typeface="TH SarabunPSK" pitchFamily="34" charset="-34"/>
              </a:rPr>
              <a:t>บำเหน็จบำนาญปกติ</a:t>
            </a:r>
          </a:p>
          <a:p>
            <a:pPr marL="365760" lvl="8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th-TH" sz="2900" b="1" dirty="0" smtClean="0">
                <a:latin typeface="TH SarabunPSK" pitchFamily="34" charset="-34"/>
                <a:cs typeface="TH SarabunPSK" pitchFamily="34" charset="-34"/>
              </a:rPr>
              <a:t>บำเหน็จ</a:t>
            </a:r>
            <a:r>
              <a:rPr lang="th-TH" sz="2900" b="1" dirty="0">
                <a:latin typeface="TH SarabunPSK" pitchFamily="34" charset="-34"/>
                <a:cs typeface="TH SarabunPSK" pitchFamily="34" charset="-34"/>
              </a:rPr>
              <a:t>บำนาญ เป็นเงินตอบแทนความชอบที่ได้รับราชการ</a:t>
            </a:r>
            <a:r>
              <a:rPr lang="th-TH" sz="2900" b="1" dirty="0" smtClean="0">
                <a:latin typeface="TH SarabunPSK" pitchFamily="34" charset="-34"/>
                <a:cs typeface="TH SarabunPSK" pitchFamily="34" charset="-34"/>
              </a:rPr>
              <a:t>มา กรณี</a:t>
            </a:r>
            <a:endParaRPr lang="th-TH" sz="2700" b="1" dirty="0">
              <a:latin typeface="TH SarabunPSK" pitchFamily="34" charset="-34"/>
              <a:cs typeface="TH SarabunPSK" pitchFamily="34" charset="-34"/>
            </a:endParaRPr>
          </a:p>
          <a:p>
            <a:pPr>
              <a:buFontTx/>
              <a:buChar char="-"/>
            </a:pP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ลาออก</a:t>
            </a:r>
          </a:p>
          <a:p>
            <a:pPr>
              <a:buFontTx/>
              <a:buChar char="-"/>
            </a:pP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ให้ออก</a:t>
            </a:r>
          </a:p>
          <a:p>
            <a:pPr>
              <a:buFontTx/>
              <a:buChar char="-"/>
            </a:pP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ปลดออก</a:t>
            </a:r>
          </a:p>
          <a:p>
            <a:pPr>
              <a:buFontTx/>
              <a:buChar char="-"/>
            </a:pP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เกษียณอายุ</a:t>
            </a:r>
          </a:p>
          <a:p>
            <a:pPr>
              <a:buFontTx/>
              <a:buChar char="-"/>
            </a:pPr>
            <a:endParaRPr lang="th-TH" sz="2400" dirty="0" smtClean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ตัวยึดเนื้อหา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</a:pPr>
            <a:endParaRPr lang="th-TH" sz="2700" b="1" dirty="0" smtClean="0">
              <a:latin typeface="TH SarabunPSK" pitchFamily="34" charset="-34"/>
              <a:cs typeface="TH SarabunPSK" pitchFamily="34" charset="-34"/>
            </a:endParaRP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</a:pPr>
            <a:endParaRPr lang="th-TH" sz="2700" b="1" dirty="0" smtClean="0">
              <a:latin typeface="TH SarabunPSK" pitchFamily="34" charset="-34"/>
              <a:cs typeface="TH SarabunPSK" pitchFamily="34" charset="-34"/>
            </a:endParaRP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</a:pPr>
            <a:endParaRPr lang="th-TH" sz="2700" b="1" dirty="0" smtClean="0">
              <a:latin typeface="TH SarabunPSK" pitchFamily="34" charset="-34"/>
              <a:cs typeface="TH SarabunPSK" pitchFamily="34" charset="-34"/>
            </a:endParaRP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</a:pPr>
            <a:endParaRPr lang="th-TH" sz="2700" b="1" dirty="0" smtClean="0">
              <a:latin typeface="TH SarabunPSK" pitchFamily="34" charset="-34"/>
              <a:cs typeface="TH SarabunPSK" pitchFamily="34" charset="-34"/>
            </a:endParaRP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</a:pPr>
            <a:endParaRPr lang="th-TH" sz="2700" b="1" dirty="0" smtClean="0">
              <a:latin typeface="TH SarabunPSK" pitchFamily="34" charset="-34"/>
              <a:cs typeface="TH SarabunPSK" pitchFamily="34" charset="-34"/>
            </a:endParaRP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th-TH" sz="2700" b="1" dirty="0" smtClean="0">
                <a:latin typeface="TH SarabunPSK" pitchFamily="34" charset="-34"/>
                <a:cs typeface="TH SarabunPSK" pitchFamily="34" charset="-34"/>
              </a:rPr>
              <a:t>** ข้าราชการถูกลงโทษไล่ออก ไม่มีสิทธิได้รับบำเหน็จบำนาญ</a:t>
            </a:r>
            <a:endParaRPr lang="th-TH" sz="2700" b="1" dirty="0" smtClean="0">
              <a:latin typeface="TH SarabunPSK" pitchFamily="34" charset="-34"/>
              <a:cs typeface="TH SarabunPSK" pitchFamily="34" charset="-34"/>
            </a:endParaRP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</a:pPr>
            <a:endParaRPr lang="th-TH" sz="2700" dirty="0" smtClean="0">
              <a:latin typeface="TH SarabunPSK" pitchFamily="34" charset="-34"/>
              <a:cs typeface="TH SarabunPSK" pitchFamily="34" charset="-34"/>
            </a:endParaRP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kumimoji="0" lang="th-TH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H SarabunPSK" pitchFamily="34" charset="-34"/>
                <a:cs typeface="TH SarabunPSK" pitchFamily="34" charset="-34"/>
              </a:rPr>
              <a:t/>
            </a:r>
            <a:br>
              <a:rPr kumimoji="0" lang="th-TH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H SarabunPSK" pitchFamily="34" charset="-34"/>
                <a:cs typeface="TH SarabunPSK" pitchFamily="34" charset="-34"/>
              </a:rPr>
            </a:br>
            <a:endParaRPr kumimoji="0" lang="th-TH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H SarabunPSK" pitchFamily="34" charset="-34"/>
              <a:cs typeface="TH SarabunPSK" pitchFamily="34" charset="-34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th-TH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เนื้อหา 1"/>
          <p:cNvSpPr>
            <a:spLocks noGrp="1"/>
          </p:cNvSpPr>
          <p:nvPr>
            <p:ph idx="1"/>
          </p:nvPr>
        </p:nvSpPr>
        <p:spPr>
          <a:xfrm>
            <a:off x="642910" y="50004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th-TH" sz="4000" dirty="0" smtClean="0"/>
              <a:t>   </a:t>
            </a:r>
            <a:r>
              <a:rPr lang="th-TH" sz="4000" b="1" dirty="0" smtClean="0">
                <a:latin typeface="TH SarabunPSK" pitchFamily="34" charset="-34"/>
                <a:cs typeface="TH SarabunPSK" pitchFamily="34" charset="-34"/>
              </a:rPr>
              <a:t>สิทธิในบำเหน็จบำนาญของข้าราชการ</a:t>
            </a:r>
          </a:p>
          <a:p>
            <a:endParaRPr lang="th-TH" sz="4000" dirty="0" smtClean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571472" y="1285860"/>
            <a:ext cx="857252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2400" dirty="0">
                <a:latin typeface="TH SarabunPSK" pitchFamily="34" charset="-34"/>
                <a:cs typeface="TH SarabunPSK" pitchFamily="34" charset="-34"/>
              </a:rPr>
              <a:t>1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.</a:t>
            </a: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บำเหน็จ คือ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 เงินที่จ่ายให้แก่สมาชิก โดยจ่ายให้ครั้งเดียว เมื่อสมาชิกภาพ</a:t>
            </a:r>
          </a:p>
          <a:p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	ของสมาชิกสิ้นสุดลง</a:t>
            </a:r>
          </a:p>
          <a:p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2. </a:t>
            </a: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บำนาญ คือ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เงินที่จ่ายให้แก่สมาชิกเป็นรายเดือน โดยจ่ายตั้งแต่สมาชิกภาพ</a:t>
            </a:r>
          </a:p>
          <a:p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	ของสมาชิกสิ้นสุดลงจนกระทั่งผู้นั้นถึงแก่ความตาย</a:t>
            </a:r>
          </a:p>
          <a:p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3. </a:t>
            </a: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เงินสะสม คือ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เงินที่สมาชิกส่งเข้ากองทุนเป็นรายเดือน ขณะนี้กำหนดไว้</a:t>
            </a:r>
          </a:p>
          <a:p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	ร้อยละ ๓ ของเงินเดือน</a:t>
            </a:r>
          </a:p>
          <a:p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4. </a:t>
            </a: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เงินสมทบ คือ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เงินที่รัฐจ่ายสมทบเงินสะสม โดยส่วนราชการส่งเงินสมทบ</a:t>
            </a:r>
          </a:p>
          <a:p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	เข้ากองทุนเท่ากับเงินสะสมรายเดือน ขณะนี้กำหนดไว้ร้อยละ ๓ ของเงินเดือน</a:t>
            </a:r>
          </a:p>
          <a:p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5. </a:t>
            </a: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เงินประเดิม คือ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เงินที่รัฐจ่ายเพิ่มให้แก่สมาชิกซึ่งเป็นข้าราชการอยู่ก่อนวันที่</a:t>
            </a:r>
          </a:p>
          <a:p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	บทบัญญัติใช้บังคับและเลือกรับบำนาญในอัตราที่กระทรวงการคลังกำหนด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โดย คำนวณ  </a:t>
            </a:r>
          </a:p>
          <a:p>
            <a:r>
              <a:rPr lang="th-TH" sz="2400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            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ระยะเวลา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จากวันที่เริ่มเข้ารับราชการจนถึงวันที่สมัครเป็นสมาชิก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กองทุนและ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นำส่งเข้ากองทุน</a:t>
            </a:r>
            <a:endParaRPr lang="en-US" sz="2400" dirty="0"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เนื้อหา 1"/>
          <p:cNvSpPr>
            <a:spLocks noGrp="1"/>
          </p:cNvSpPr>
          <p:nvPr>
            <p:ph idx="1"/>
          </p:nvPr>
        </p:nvSpPr>
        <p:spPr>
          <a:xfrm>
            <a:off x="571472" y="85723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2400" dirty="0">
                <a:latin typeface="TH SarabunPSK" panose="020B0500040200020003" pitchFamily="34" charset="-34"/>
                <a:cs typeface="TH SarabunPSK" pitchFamily="34" charset="-34"/>
              </a:rPr>
              <a:t>6</a:t>
            </a:r>
            <a:r>
              <a:rPr lang="th-TH" sz="2400" dirty="0" smtClean="0">
                <a:latin typeface="TH SarabunPSK" panose="020B0500040200020003" pitchFamily="34" charset="-34"/>
                <a:cs typeface="TH SarabunPSK" pitchFamily="34" charset="-34"/>
              </a:rPr>
              <a:t>.</a:t>
            </a: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เงินชดเชย คือ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เงินที่รัฐจ่ายเพิ่มตามอัตราที่กำหนดตั้งแต่วันที่เป็นสมาชิก</a:t>
            </a:r>
          </a:p>
          <a:p>
            <a:pPr>
              <a:buNone/>
            </a:pP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	จนถึงวันที่ออกจากราชการเป็นประจำทุกเดือนเพื่อให้แก่สมาชิกซึ่งรับบำนาญ</a:t>
            </a:r>
          </a:p>
          <a:p>
            <a:pPr>
              <a:buNone/>
            </a:pP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7. </a:t>
            </a: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ผลประโยชน์ตอบแทน คือ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 ผลประโยชน์ที่ได้รับตอบแทนเงินสะสม เงินสมทบ</a:t>
            </a:r>
          </a:p>
          <a:p>
            <a:pPr>
              <a:buNone/>
            </a:pP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	เงินประเดิม เงินชดเชยที่กองทุนได้นำไปลงทุน</a:t>
            </a:r>
          </a:p>
          <a:p>
            <a:pPr>
              <a:buNone/>
            </a:pP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8. </a:t>
            </a: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บำเหน็จตกทอด คือ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เงินที่จ่ายให้แก่ทายาทหรือบุคคล ซึ่งสมาชิกผู้ตาย</a:t>
            </a:r>
          </a:p>
          <a:p>
            <a:pPr>
              <a:buNone/>
            </a:pP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	แสดงเจตนาไว้ โดยจ่ายให้ครั้งเดียว เมื่อสมาชิกหรือผู้รับบำนาญถึงแก่ความตาย</a:t>
            </a:r>
          </a:p>
          <a:p>
            <a:pPr>
              <a:buNone/>
            </a:pP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9. </a:t>
            </a: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บำเหน็จดำรงชีพ คือ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เงินที่จ่ายให้แก่ผู้รับบำนาญเพื่อช่วยเหลือการดำรงชีพ                 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                       แต่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ต้องไม่เกิน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15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เท่าของบำนาญรายเดือนที่ได้รับ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เนื้อหา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52678" indent="-742950">
              <a:buNone/>
            </a:pP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1. 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สมาชิกซึ่งมีเวลาราชการตั้งแต่ 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10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ปีบริบูรณ์ขึ้นไป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แต่ไม่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ถึง 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25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ปีบริบูรณ์ 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      ให้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มีสิทธิได้รับบำเหน็จ</a:t>
            </a:r>
          </a:p>
          <a:p>
            <a:pPr marL="852678" indent="-742950">
              <a:buNone/>
            </a:pP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2. 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สมาชิกซึ่งมีเวลาราชการตั้งแต่ 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25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ปีบริบูรณ์ขึ้น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ไปให้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มีสิทธิได้รับบำนาญ</a:t>
            </a:r>
          </a:p>
          <a:p>
            <a:pPr>
              <a:buNone/>
            </a:pP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      3. </a:t>
            </a: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นอกจากกรณีข้างต้น สมาชิกมีสิทธิได้รับบำเหน็จบำนาญด้วยเหตุอย่างใด	อย่างหนึ่ง ดังต่อไปนี้</a:t>
            </a:r>
          </a:p>
          <a:p>
            <a:pPr>
              <a:buNone/>
            </a:pP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		- เหตุทุพพลภาพ</a:t>
            </a:r>
          </a:p>
          <a:p>
            <a:pPr>
              <a:buNone/>
            </a:pP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		- เหตุทดแทน</a:t>
            </a:r>
          </a:p>
          <a:p>
            <a:pPr>
              <a:buNone/>
            </a:pP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		- เหตุสูงอายุ/เกษียณอายุ</a:t>
            </a:r>
          </a:p>
          <a:p>
            <a:pPr>
              <a:buNone/>
            </a:pPr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		- เหตุรับราชการนาน</a:t>
            </a:r>
          </a:p>
          <a:p>
            <a:pPr marL="852678" indent="-742950">
              <a:buAutoNum type="thaiNumPeriod"/>
            </a:pPr>
            <a:endParaRPr lang="th-TH" sz="4000" dirty="0" smtClean="0">
              <a:latin typeface="TH SarabunPSK" pitchFamily="34" charset="-34"/>
              <a:cs typeface="TH SarabunPSK" pitchFamily="34" charset="-34"/>
            </a:endParaRPr>
          </a:p>
          <a:p>
            <a:pPr>
              <a:buNone/>
            </a:pPr>
            <a:endParaRPr lang="th-TH" sz="4000" dirty="0" smtClean="0">
              <a:latin typeface="TH SarabunPSK" pitchFamily="34" charset="-34"/>
              <a:cs typeface="TH SarabunPSK" pitchFamily="34" charset="-34"/>
            </a:endParaRPr>
          </a:p>
          <a:p>
            <a:pPr>
              <a:buNone/>
            </a:pPr>
            <a:endParaRPr lang="en-US" sz="4000" dirty="0" smtClean="0">
              <a:latin typeface="TH SarabunPSK" pitchFamily="34" charset="-34"/>
              <a:cs typeface="TH SarabunPSK" pitchFamily="34" charset="-34"/>
            </a:endParaRPr>
          </a:p>
          <a:p>
            <a:pPr>
              <a:buNone/>
            </a:pPr>
            <a:endParaRPr lang="en-US" sz="4000" dirty="0" smtClean="0">
              <a:latin typeface="TH SarabunPSK" pitchFamily="34" charset="-34"/>
              <a:cs typeface="TH SarabunPSK" pitchFamily="34" charset="-34"/>
            </a:endParaRPr>
          </a:p>
          <a:p>
            <a:pPr>
              <a:buNone/>
            </a:pPr>
            <a:endParaRPr lang="th-TH" sz="40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ชื่อเรื่อง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h-TH" sz="4000" dirty="0" smtClean="0">
                <a:effectLst/>
                <a:latin typeface="TH SarabunPSK" pitchFamily="34" charset="-34"/>
                <a:cs typeface="TH SarabunPSK" pitchFamily="34" charset="-34"/>
              </a:rPr>
              <a:t>สิทธิในการได้รับบำเหน็จบำนาญ</a:t>
            </a:r>
            <a:endParaRPr lang="th-TH" sz="4000" dirty="0">
              <a:effectLst/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เนื้อหา 1"/>
          <p:cNvSpPr>
            <a:spLocks noGrp="1"/>
          </p:cNvSpPr>
          <p:nvPr>
            <p:ph idx="1"/>
          </p:nvPr>
        </p:nvSpPr>
        <p:spPr>
          <a:xfrm>
            <a:off x="457200" y="1071546"/>
            <a:ext cx="8686800" cy="55721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	การคำนวณ </a:t>
            </a:r>
          </a:p>
          <a:p>
            <a:pPr>
              <a:buNone/>
            </a:pPr>
            <a:r>
              <a:rPr lang="th-TH" sz="2800" b="1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800" b="1" dirty="0" smtClean="0">
                <a:latin typeface="TH SarabunPSK" pitchFamily="34" charset="-34"/>
                <a:cs typeface="TH SarabunPSK" pitchFamily="34" charset="-34"/>
              </a:rPr>
              <a:t>  </a:t>
            </a:r>
            <a:r>
              <a:rPr lang="th-TH" sz="2400" b="1" u="sng" dirty="0" smtClean="0">
                <a:latin typeface="TH SarabunPSK" pitchFamily="34" charset="-34"/>
                <a:cs typeface="TH SarabunPSK" pitchFamily="34" charset="-34"/>
              </a:rPr>
              <a:t>กรณี</a:t>
            </a:r>
            <a:r>
              <a:rPr lang="th-TH" sz="2400" b="1" u="sng" dirty="0" smtClean="0">
                <a:latin typeface="TH SarabunPSK" pitchFamily="34" charset="-34"/>
                <a:cs typeface="TH SarabunPSK" pitchFamily="34" charset="-34"/>
              </a:rPr>
              <a:t>ไม่เป็นสมาชิก </a:t>
            </a:r>
            <a:r>
              <a:rPr lang="th-TH" sz="2400" b="1" u="sng" dirty="0" err="1" smtClean="0">
                <a:latin typeface="TH SarabunPSK" pitchFamily="34" charset="-34"/>
                <a:cs typeface="TH SarabunPSK" pitchFamily="34" charset="-34"/>
              </a:rPr>
              <a:t>กบข</a:t>
            </a:r>
            <a:r>
              <a:rPr lang="th-TH" sz="2400" b="1" u="sng" dirty="0" smtClean="0">
                <a:latin typeface="TH SarabunPSK" pitchFamily="34" charset="-34"/>
                <a:cs typeface="TH SarabunPSK" pitchFamily="34" charset="-34"/>
              </a:rPr>
              <a:t>.</a:t>
            </a:r>
          </a:p>
          <a:p>
            <a:pPr>
              <a:buNone/>
            </a:pP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บำเหน็จ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dirty="0" smtClean="0">
                <a:latin typeface="TH SarabunPSK" pitchFamily="34" charset="-34"/>
                <a:cs typeface="TH SarabunPSK" pitchFamily="34" charset="-34"/>
              </a:rPr>
              <a:t>=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เงินเดือนเดือนสุดท้าย </a:t>
            </a:r>
            <a:r>
              <a:rPr lang="en-US" sz="2400" dirty="0" smtClean="0">
                <a:latin typeface="TH SarabunPSK" pitchFamily="34" charset="-34"/>
                <a:cs typeface="TH SarabunPSK" pitchFamily="34" charset="-34"/>
              </a:rPr>
              <a:t>x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 เวลาราชการ</a:t>
            </a:r>
          </a:p>
          <a:p>
            <a:pPr>
              <a:buNone/>
            </a:pP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บำนาญ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dirty="0" smtClean="0">
                <a:latin typeface="TH SarabunPSK" pitchFamily="34" charset="-34"/>
                <a:cs typeface="TH SarabunPSK" pitchFamily="34" charset="-34"/>
              </a:rPr>
              <a:t> =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เงินเดือนเดือนสุดท้าย</a:t>
            </a:r>
            <a:r>
              <a:rPr lang="en-US" sz="2400" dirty="0" smtClean="0">
                <a:latin typeface="TH SarabunPSK" pitchFamily="34" charset="-34"/>
                <a:cs typeface="TH SarabunPSK" pitchFamily="34" charset="-34"/>
              </a:rPr>
              <a:t> x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เวลาราชการ หาร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50</a:t>
            </a:r>
            <a:r>
              <a:rPr lang="en-US" sz="2400" dirty="0" smtClean="0">
                <a:latin typeface="TH SarabunPSK" pitchFamily="34" charset="-34"/>
                <a:cs typeface="TH SarabunPSK" pitchFamily="34" charset="-34"/>
              </a:rPr>
              <a:t> </a:t>
            </a:r>
            <a:endParaRPr lang="th-TH" sz="2400" dirty="0" smtClean="0">
              <a:latin typeface="TH SarabunPSK" pitchFamily="34" charset="-34"/>
              <a:cs typeface="TH SarabunPSK" pitchFamily="34" charset="-34"/>
            </a:endParaRPr>
          </a:p>
          <a:p>
            <a:pPr>
              <a:buNone/>
            </a:pP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มาตรา 29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เวลาราชการให้นับแต่จำนวนปี เศษของปีถ้าถึงครึ่งปีให้นับเป็นหนึ่งปี</a:t>
            </a:r>
          </a:p>
          <a:p>
            <a:pPr>
              <a:buNone/>
            </a:pP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	เช่น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9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ปี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6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เดือน ปัดเป็น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10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ปี/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24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ปี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6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เดือน ปัดเป็น 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25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ปี</a:t>
            </a:r>
          </a:p>
          <a:p>
            <a:pPr>
              <a:buNone/>
            </a:pP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2400" b="1" dirty="0" smtClean="0">
                <a:latin typeface="TH SarabunPSK" pitchFamily="34" charset="-34"/>
                <a:cs typeface="TH SarabunPSK" pitchFamily="34" charset="-34"/>
              </a:rPr>
              <a:t>บำนาญปกติ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ให้จำกัดจำนวนอย่างสูงไม่เกินเงินเดือนเดือนสุดท้าย ตามมาตรา 9 แห่งพระราชบัญญัติบำเหน็จบำนาญข้าราชการ (ฉบับที่ 5) พ.ศ. 2502</a:t>
            </a:r>
          </a:p>
          <a:p>
            <a:pPr algn="ctr">
              <a:buNone/>
            </a:pPr>
            <a:r>
              <a:rPr lang="th-TH" sz="2400" b="1" u="sng" dirty="0" smtClean="0">
                <a:latin typeface="TH SarabunPSK" pitchFamily="34" charset="-34"/>
                <a:cs typeface="TH SarabunPSK" pitchFamily="34" charset="-34"/>
              </a:rPr>
              <a:t>ตัวอย่างการคำนวณ</a:t>
            </a:r>
          </a:p>
          <a:p>
            <a:pPr>
              <a:buNone/>
            </a:pP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   -  เงินเดือนเดือนสุดท้าย 40</a:t>
            </a:r>
            <a:r>
              <a:rPr lang="en-US" sz="2400" dirty="0" smtClean="0">
                <a:latin typeface="TH SarabunPSK" pitchFamily="34" charset="-34"/>
                <a:cs typeface="TH SarabunPSK" pitchFamily="34" charset="-34"/>
              </a:rPr>
              <a:t>,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000</a:t>
            </a:r>
            <a:r>
              <a:rPr lang="en-US" sz="2400" dirty="0" smtClean="0">
                <a:latin typeface="TH SarabunPSK" pitchFamily="34" charset="-34"/>
                <a:cs typeface="TH SarabunPSK" pitchFamily="34" charset="-34"/>
              </a:rPr>
              <a:t> 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บาท</a:t>
            </a:r>
          </a:p>
          <a:p>
            <a:pPr marL="109728" indent="0">
              <a:buNone/>
            </a:pPr>
            <a:r>
              <a:rPr lang="th-TH" sz="2400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 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-  เวลาราชการปกติ+ทวีคูณ </a:t>
            </a:r>
            <a:r>
              <a:rPr lang="en-US" sz="2400" dirty="0" smtClean="0">
                <a:latin typeface="TH SarabunPSK" pitchFamily="34" charset="-34"/>
                <a:cs typeface="TH SarabunPSK" pitchFamily="34" charset="-34"/>
              </a:rPr>
              <a:t>= 51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ปี             </a:t>
            </a:r>
          </a:p>
          <a:p>
            <a:pPr>
              <a:buFontTx/>
              <a:buChar char="-"/>
            </a:pP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             บำเหน็จ</a:t>
            </a:r>
            <a:r>
              <a:rPr lang="en-US" sz="2400" dirty="0" smtClean="0">
                <a:latin typeface="TH SarabunPSK" pitchFamily="34" charset="-34"/>
                <a:cs typeface="TH SarabunPSK" pitchFamily="34" charset="-34"/>
              </a:rPr>
              <a:t>= 40</a:t>
            </a:r>
            <a:r>
              <a:rPr lang="en-US" sz="2400" dirty="0" smtClean="0">
                <a:latin typeface="TH SarabunPSK" pitchFamily="34" charset="-34"/>
                <a:cs typeface="TH SarabunPSK" pitchFamily="34" charset="-34"/>
              </a:rPr>
              <a:t>,</a:t>
            </a:r>
            <a:r>
              <a:rPr lang="en-US" sz="2400" dirty="0" smtClean="0">
                <a:latin typeface="TH SarabunPSK" pitchFamily="34" charset="-34"/>
                <a:cs typeface="TH SarabunPSK" pitchFamily="34" charset="-34"/>
              </a:rPr>
              <a:t>000</a:t>
            </a:r>
            <a:r>
              <a:rPr lang="en-US" sz="2400" dirty="0" smtClean="0">
                <a:latin typeface="TH SarabunPSK" pitchFamily="34" charset="-34"/>
                <a:cs typeface="TH SarabunPSK" pitchFamily="34" charset="-34"/>
              </a:rPr>
              <a:t>x51=2,040,000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บาท</a:t>
            </a:r>
            <a:endParaRPr lang="th-TH" sz="2400" dirty="0" smtClean="0">
              <a:latin typeface="TH SarabunPSK" pitchFamily="34" charset="-34"/>
              <a:cs typeface="TH SarabunPSK" pitchFamily="34" charset="-34"/>
            </a:endParaRPr>
          </a:p>
          <a:p>
            <a:pPr>
              <a:buFontTx/>
              <a:buChar char="-"/>
            </a:pP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             บำนาญ</a:t>
            </a:r>
            <a:r>
              <a:rPr lang="en-US" sz="2400" dirty="0" smtClean="0">
                <a:latin typeface="TH SarabunPSK" pitchFamily="34" charset="-34"/>
                <a:cs typeface="TH SarabunPSK" pitchFamily="34" charset="-34"/>
              </a:rPr>
              <a:t>= 40,000x51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หาร 50</a:t>
            </a:r>
            <a:r>
              <a:rPr lang="en-US" sz="2400" dirty="0" smtClean="0">
                <a:latin typeface="TH SarabunPSK" pitchFamily="34" charset="-34"/>
                <a:cs typeface="TH SarabunPSK" pitchFamily="34" charset="-34"/>
              </a:rPr>
              <a:t>=40,800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บาท  ได้รับบำนาญไม่เกิน 40</a:t>
            </a:r>
            <a:r>
              <a:rPr lang="en-US" sz="2400" dirty="0" smtClean="0">
                <a:latin typeface="TH SarabunPSK" pitchFamily="34" charset="-34"/>
                <a:cs typeface="TH SarabunPSK" pitchFamily="34" charset="-34"/>
              </a:rPr>
              <a:t>,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000 บาท                            </a:t>
            </a:r>
          </a:p>
          <a:p>
            <a:pPr>
              <a:buFontTx/>
              <a:buChar char="-"/>
            </a:pPr>
            <a:r>
              <a:rPr lang="th-TH" sz="2400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                        (ไม่เกินเงินเดือนเดือนสุดท้าย)</a:t>
            </a:r>
            <a:endParaRPr lang="th-TH" sz="2400" dirty="0" smtClean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ชื่อเรื่อง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39784"/>
          </a:xfrm>
        </p:spPr>
        <p:txBody>
          <a:bodyPr>
            <a:normAutofit/>
          </a:bodyPr>
          <a:lstStyle/>
          <a:p>
            <a:pPr algn="ctr"/>
            <a:r>
              <a:rPr lang="th-TH" sz="4000" dirty="0" err="1" smtClean="0">
                <a:effectLst/>
                <a:latin typeface="TH SarabunPSK" pitchFamily="34" charset="-34"/>
                <a:cs typeface="TH SarabunPSK" pitchFamily="34" charset="-34"/>
              </a:rPr>
              <a:t>พรบ</a:t>
            </a:r>
            <a:r>
              <a:rPr lang="th-TH" sz="4000" dirty="0" smtClean="0">
                <a:effectLst/>
                <a:latin typeface="TH SarabunPSK" pitchFamily="34" charset="-34"/>
                <a:cs typeface="TH SarabunPSK" pitchFamily="34" charset="-34"/>
              </a:rPr>
              <a:t>.บำเหน็จบำนาญข้าราชการ พ.ศ.2494</a:t>
            </a:r>
            <a:endParaRPr lang="th-TH" sz="4000" dirty="0">
              <a:effectLst/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h-TH" sz="2800" b="1" u="sng" dirty="0">
                <a:latin typeface="TH SarabunPSK" pitchFamily="34" charset="-34"/>
                <a:cs typeface="TH SarabunPSK" pitchFamily="34" charset="-34"/>
              </a:rPr>
              <a:t>กรณีเป็นสมาชิก </a:t>
            </a:r>
            <a:r>
              <a:rPr lang="th-TH" sz="2800" b="1" u="sng" dirty="0" err="1">
                <a:latin typeface="TH SarabunPSK" pitchFamily="34" charset="-34"/>
                <a:cs typeface="TH SarabunPSK" pitchFamily="34" charset="-34"/>
              </a:rPr>
              <a:t>กบข</a:t>
            </a:r>
            <a:r>
              <a:rPr lang="th-TH" sz="2800" b="1" u="sng" dirty="0">
                <a:latin typeface="TH SarabunPSK" pitchFamily="34" charset="-34"/>
                <a:cs typeface="TH SarabunPSK" pitchFamily="34" charset="-34"/>
              </a:rPr>
              <a:t>.</a:t>
            </a:r>
          </a:p>
          <a:p>
            <a:pPr>
              <a:buNone/>
            </a:pPr>
            <a:r>
              <a:rPr lang="th-TH" sz="2800" dirty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2400" dirty="0">
                <a:latin typeface="TH SarabunPSK" pitchFamily="34" charset="-34"/>
                <a:cs typeface="TH SarabunPSK" pitchFamily="34" charset="-34"/>
              </a:rPr>
              <a:t>บำเหน็จ </a:t>
            </a:r>
            <a:r>
              <a:rPr lang="en-US" sz="2400" dirty="0">
                <a:latin typeface="TH SarabunPSK" pitchFamily="34" charset="-34"/>
                <a:cs typeface="TH SarabunPSK" pitchFamily="34" charset="-34"/>
              </a:rPr>
              <a:t>= </a:t>
            </a:r>
            <a:r>
              <a:rPr lang="th-TH" sz="2400" dirty="0">
                <a:latin typeface="TH SarabunPSK" pitchFamily="34" charset="-34"/>
                <a:cs typeface="TH SarabunPSK" pitchFamily="34" charset="-34"/>
              </a:rPr>
              <a:t>เงินเดือนเดือนสุดท้าย </a:t>
            </a:r>
            <a:r>
              <a:rPr lang="en-US" sz="2400" dirty="0">
                <a:latin typeface="TH SarabunPSK" pitchFamily="34" charset="-34"/>
                <a:cs typeface="TH SarabunPSK" pitchFamily="34" charset="-34"/>
              </a:rPr>
              <a:t>x</a:t>
            </a:r>
            <a:r>
              <a:rPr lang="th-TH" sz="2400" dirty="0">
                <a:latin typeface="TH SarabunPSK" pitchFamily="34" charset="-34"/>
                <a:cs typeface="TH SarabunPSK" pitchFamily="34" charset="-34"/>
              </a:rPr>
              <a:t> เวลาราชการ</a:t>
            </a:r>
          </a:p>
          <a:p>
            <a:pPr>
              <a:buNone/>
            </a:pPr>
            <a:r>
              <a:rPr lang="th-TH" sz="2400" dirty="0">
                <a:latin typeface="TH SarabunPSK" pitchFamily="34" charset="-34"/>
                <a:cs typeface="TH SarabunPSK" pitchFamily="34" charset="-34"/>
              </a:rPr>
              <a:t>	บำนาญ </a:t>
            </a:r>
            <a:r>
              <a:rPr lang="en-US" sz="2400" dirty="0">
                <a:latin typeface="TH SarabunPSK" pitchFamily="34" charset="-34"/>
                <a:cs typeface="TH SarabunPSK" pitchFamily="34" charset="-34"/>
              </a:rPr>
              <a:t> = </a:t>
            </a:r>
            <a:r>
              <a:rPr lang="th-TH" sz="2400" dirty="0">
                <a:latin typeface="TH SarabunPSK" pitchFamily="34" charset="-34"/>
                <a:cs typeface="TH SarabunPSK" pitchFamily="34" charset="-34"/>
              </a:rPr>
              <a:t>เงินเดือนเฉลี่ยหกสิบเดือนสุดท้าย</a:t>
            </a:r>
            <a:r>
              <a:rPr lang="en-US" sz="2400" dirty="0">
                <a:latin typeface="TH SarabunPSK" pitchFamily="34" charset="-34"/>
                <a:cs typeface="TH SarabunPSK" pitchFamily="34" charset="-34"/>
              </a:rPr>
              <a:t> x </a:t>
            </a:r>
            <a:r>
              <a:rPr lang="th-TH" sz="2400" dirty="0">
                <a:latin typeface="TH SarabunPSK" pitchFamily="34" charset="-34"/>
                <a:cs typeface="TH SarabunPSK" pitchFamily="34" charset="-34"/>
              </a:rPr>
              <a:t>เวลาราชการ หาร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50</a:t>
            </a:r>
            <a:r>
              <a:rPr lang="en-US" sz="2400" dirty="0" smtClean="0">
                <a:latin typeface="TH SarabunPSK" pitchFamily="34" charset="-34"/>
                <a:cs typeface="TH SarabunPSK" pitchFamily="34" charset="-34"/>
              </a:rPr>
              <a:t> </a:t>
            </a:r>
            <a:endParaRPr lang="th-TH" sz="2400" dirty="0">
              <a:latin typeface="TH SarabunPSK" pitchFamily="34" charset="-34"/>
              <a:cs typeface="TH SarabunPSK" pitchFamily="34" charset="-34"/>
            </a:endParaRPr>
          </a:p>
          <a:p>
            <a:pPr>
              <a:buNone/>
            </a:pPr>
            <a:r>
              <a:rPr lang="th-TH" sz="2400" dirty="0">
                <a:latin typeface="TH SarabunPSK" pitchFamily="34" charset="-34"/>
                <a:cs typeface="TH SarabunPSK" pitchFamily="34" charset="-34"/>
              </a:rPr>
              <a:t>  	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ต้องไม่</a:t>
            </a:r>
            <a:r>
              <a:rPr lang="th-TH" sz="2400" dirty="0">
                <a:latin typeface="TH SarabunPSK" pitchFamily="34" charset="-34"/>
                <a:cs typeface="TH SarabunPSK" pitchFamily="34" charset="-34"/>
              </a:rPr>
              <a:t>เกิน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70 </a:t>
            </a:r>
            <a:r>
              <a:rPr lang="en-US" sz="2400" dirty="0">
                <a:latin typeface="TH SarabunPSK" pitchFamily="34" charset="-34"/>
                <a:cs typeface="TH SarabunPSK" pitchFamily="34" charset="-34"/>
              </a:rPr>
              <a:t>% </a:t>
            </a:r>
            <a:r>
              <a:rPr lang="th-TH" sz="2400" dirty="0">
                <a:latin typeface="TH SarabunPSK" pitchFamily="34" charset="-34"/>
                <a:cs typeface="TH SarabunPSK" pitchFamily="34" charset="-34"/>
              </a:rPr>
              <a:t>ของเงินเดือนเฉลี่ย 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60 </a:t>
            </a:r>
            <a:r>
              <a:rPr lang="th-TH" sz="2400" dirty="0">
                <a:latin typeface="TH SarabunPSK" pitchFamily="34" charset="-34"/>
                <a:cs typeface="TH SarabunPSK" pitchFamily="34" charset="-34"/>
              </a:rPr>
              <a:t>เดือนสุดท้าย</a:t>
            </a:r>
          </a:p>
          <a:p>
            <a:pPr>
              <a:buNone/>
            </a:pPr>
            <a:r>
              <a:rPr lang="th-TH" sz="2400" dirty="0"/>
              <a:t>	</a:t>
            </a:r>
            <a:r>
              <a:rPr lang="en-US" sz="2400" dirty="0" smtClean="0"/>
              <a:t>**</a:t>
            </a:r>
            <a:r>
              <a:rPr lang="th-TH" sz="2400" dirty="0" smtClean="0">
                <a:latin typeface="TH SarabunPSK" pitchFamily="34" charset="-34"/>
                <a:cs typeface="TH SarabunPSK" pitchFamily="34" charset="-34"/>
              </a:rPr>
              <a:t>ให้</a:t>
            </a:r>
            <a:r>
              <a:rPr lang="th-TH" sz="2400" dirty="0">
                <a:latin typeface="TH SarabunPSK" pitchFamily="34" charset="-34"/>
                <a:cs typeface="TH SarabunPSK" pitchFamily="34" charset="-34"/>
              </a:rPr>
              <a:t>นับจำนวนปีรวมทั้งเศษของปีด้วย (กรณีการนับเวลาราชการเพื่อให้</a:t>
            </a:r>
          </a:p>
          <a:p>
            <a:pPr>
              <a:buNone/>
            </a:pPr>
            <a:r>
              <a:rPr lang="th-TH" sz="2400" dirty="0">
                <a:latin typeface="TH SarabunPSK" pitchFamily="34" charset="-34"/>
                <a:cs typeface="TH SarabunPSK" pitchFamily="34" charset="-34"/>
              </a:rPr>
              <a:t>	 เกิดสิทธิในการได้รับบำเหน็จบำนาญ ให้นับเป็นปี เศษของปีถ้าถึงครึ่งปีให้นับเป็นหนึ่งปี)</a:t>
            </a:r>
          </a:p>
          <a:p>
            <a:pPr marL="109728" indent="0">
              <a:buNone/>
            </a:pPr>
            <a:endParaRPr lang="th-TH" dirty="0" smtClean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z="4400" dirty="0" smtClean="0">
                <a:effectLst/>
                <a:latin typeface="TH SarabunPSK" pitchFamily="34" charset="-34"/>
                <a:cs typeface="TH SarabunPSK" pitchFamily="34" charset="-34"/>
              </a:rPr>
              <a:t>   พร</a:t>
            </a:r>
            <a:r>
              <a:rPr lang="th-TH" sz="4400" dirty="0" err="1" smtClean="0">
                <a:effectLst/>
                <a:latin typeface="TH SarabunPSK" pitchFamily="34" charset="-34"/>
                <a:cs typeface="TH SarabunPSK" pitchFamily="34" charset="-34"/>
              </a:rPr>
              <a:t>บ.ก</a:t>
            </a:r>
            <a:r>
              <a:rPr lang="th-TH" sz="4400" dirty="0" smtClean="0">
                <a:effectLst/>
                <a:latin typeface="TH SarabunPSK" pitchFamily="34" charset="-34"/>
                <a:cs typeface="TH SarabunPSK" pitchFamily="34" charset="-34"/>
              </a:rPr>
              <a:t>องทุนบำเหน็จ</a:t>
            </a:r>
            <a:r>
              <a:rPr lang="th-TH" sz="4400" dirty="0">
                <a:effectLst/>
                <a:latin typeface="TH SarabunPSK" pitchFamily="34" charset="-34"/>
                <a:cs typeface="TH SarabunPSK" pitchFamily="34" charset="-34"/>
              </a:rPr>
              <a:t>บำนาญข้าราชการ </a:t>
            </a:r>
            <a:r>
              <a:rPr lang="th-TH" sz="4400" dirty="0" smtClean="0">
                <a:effectLst/>
                <a:latin typeface="TH SarabunPSK" pitchFamily="34" charset="-34"/>
                <a:cs typeface="TH SarabunPSK" pitchFamily="34" charset="-34"/>
              </a:rPr>
              <a:t>พ.ศ.2539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002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เงินเดือนเดือนสุดท้าย 40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,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000 บาท</a:t>
            </a:r>
          </a:p>
          <a:p>
            <a:pPr>
              <a:buFontTx/>
              <a:buChar char="-"/>
            </a:pP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เงินเดือนเฉลี่ยหกสิบเดือนสุดท้าย 35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,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000  บาท</a:t>
            </a:r>
          </a:p>
          <a:p>
            <a:pPr>
              <a:buFontTx/>
              <a:buChar char="-"/>
            </a:pP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เวลาราชการปกติ+ทวีคูณ 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= 51 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ปี</a:t>
            </a:r>
          </a:p>
          <a:p>
            <a:pPr marL="109728" indent="0">
              <a:buNone/>
            </a:pPr>
            <a:r>
              <a:rPr lang="th-TH" sz="24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2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24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</a:t>
            </a:r>
            <a:r>
              <a:rPr lang="th-TH" sz="2400" b="1" u="sng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บำเหน็จ  </a:t>
            </a:r>
            <a:r>
              <a:rPr lang="th-TH" sz="2400" b="1" u="sng" dirty="0" err="1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กบข</a:t>
            </a:r>
            <a:r>
              <a:rPr lang="th-TH" sz="2400" b="1" u="sng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</a:p>
          <a:p>
            <a:pPr marL="109728" indent="0">
              <a:buNone/>
            </a:pP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  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40,000 x 51 = 2,040,000 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บาท</a:t>
            </a:r>
          </a:p>
          <a:p>
            <a:pPr marL="109728" indent="0">
              <a:buNone/>
            </a:pPr>
            <a:r>
              <a:rPr lang="th-TH" sz="2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4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</a:t>
            </a:r>
            <a:r>
              <a:rPr lang="th-TH" sz="2400" b="1" u="sng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บำนาญ </a:t>
            </a:r>
            <a:r>
              <a:rPr lang="th-TH" sz="2400" b="1" u="sng" dirty="0" err="1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กบข</a:t>
            </a:r>
            <a:r>
              <a:rPr lang="th-TH" sz="2400" b="1" u="sng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</a:p>
          <a:p>
            <a:pPr marL="109728" indent="0">
              <a:buNone/>
            </a:pPr>
            <a:r>
              <a:rPr lang="th-TH" sz="2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4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35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,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000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x 51 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หาร 50 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= 35,700  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บาท</a:t>
            </a:r>
          </a:p>
          <a:p>
            <a:pPr marL="109728" indent="0">
              <a:buNone/>
            </a:pP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 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ได้รับบำนาญ 24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,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500</a:t>
            </a:r>
          </a:p>
          <a:p>
            <a:pPr marL="109728" indent="0">
              <a:buNone/>
            </a:pPr>
            <a:r>
              <a:rPr lang="en-US" sz="24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 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(ไม่เกิน 70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% 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ของเงินเดือนเฉลี่ยหกสิบเดือนสุดท้าย)</a:t>
            </a:r>
          </a:p>
          <a:p>
            <a:pPr marL="109728" indent="0">
              <a:buNone/>
            </a:pP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 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(35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,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000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x70% = 24,500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en-US" sz="24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>
                <a:effectLst/>
              </a:rPr>
              <a:t>       </a:t>
            </a:r>
            <a:r>
              <a:rPr lang="th-TH" sz="4400" dirty="0" smtClean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ตัวอย่างการคำนวณ กรณีเป็นสมาชิก </a:t>
            </a:r>
            <a:r>
              <a:rPr lang="th-TH" sz="4400" dirty="0" err="1" smtClean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กบข</a:t>
            </a:r>
            <a:r>
              <a:rPr lang="th-TH" sz="4400" dirty="0" smtClean="0">
                <a:effectLst/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endParaRPr lang="en-US" sz="4400" dirty="0">
              <a:effectLst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816264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เนื้อหา 1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4929222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th-TH" sz="10000" b="1" dirty="0" smtClean="0">
                <a:latin typeface="TH SarabunPSK" pitchFamily="34" charset="-34"/>
                <a:cs typeface="TH SarabunPSK" pitchFamily="34" charset="-34"/>
              </a:rPr>
              <a:t>เวลาราชการสำหรับคำนวณบำเหน็จบำนาญ</a:t>
            </a:r>
          </a:p>
          <a:p>
            <a:pPr>
              <a:buNone/>
            </a:pPr>
            <a:endParaRPr lang="th-TH" sz="2800" b="1" dirty="0" smtClean="0">
              <a:latin typeface="TH SarabunPSK" pitchFamily="34" charset="-34"/>
              <a:cs typeface="TH SarabunPSK" pitchFamily="34" charset="-34"/>
            </a:endParaRPr>
          </a:p>
          <a:p>
            <a:pPr>
              <a:buNone/>
            </a:pPr>
            <a:r>
              <a:rPr lang="th-TH" sz="7000" dirty="0" smtClean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5900" dirty="0" smtClean="0">
                <a:latin typeface="TH SarabunPSK" pitchFamily="34" charset="-34"/>
                <a:cs typeface="TH SarabunPSK" pitchFamily="34" charset="-34"/>
              </a:rPr>
              <a:t>เวลาปกติ + เวลาทวีคูณ</a:t>
            </a:r>
          </a:p>
          <a:p>
            <a:pPr>
              <a:buNone/>
            </a:pPr>
            <a:r>
              <a:rPr lang="th-TH" sz="5900" dirty="0" smtClean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5900" u="sng" dirty="0" smtClean="0">
                <a:latin typeface="TH SarabunPSK" pitchFamily="34" charset="-34"/>
                <a:cs typeface="TH SarabunPSK" pitchFamily="34" charset="-34"/>
              </a:rPr>
              <a:t>ประกาศกฎอัยการศึก</a:t>
            </a:r>
            <a:r>
              <a:rPr lang="th-TH" sz="5900" dirty="0" smtClean="0">
                <a:latin typeface="TH SarabunPSK" pitchFamily="34" charset="-34"/>
                <a:cs typeface="TH SarabunPSK" pitchFamily="34" charset="-34"/>
              </a:rPr>
              <a:t> </a:t>
            </a:r>
          </a:p>
          <a:p>
            <a:pPr>
              <a:buNone/>
            </a:pPr>
            <a:r>
              <a:rPr lang="th-TH" sz="5900" dirty="0" smtClean="0">
                <a:latin typeface="TH SarabunPSK" pitchFamily="34" charset="-34"/>
                <a:cs typeface="TH SarabunPSK" pitchFamily="34" charset="-34"/>
              </a:rPr>
              <a:t>	พ.ศ. ๒๕๑๙ (๗ ตุลาคม ๒๕๑๙ ถึง ๕ มกราคม ๒๕๒๐)  รวม  ๓  เดือน</a:t>
            </a:r>
          </a:p>
          <a:p>
            <a:pPr>
              <a:buNone/>
            </a:pPr>
            <a:r>
              <a:rPr lang="th-TH" sz="5900" dirty="0" smtClean="0">
                <a:latin typeface="TH SarabunPSK" pitchFamily="34" charset="-34"/>
                <a:cs typeface="TH SarabunPSK" pitchFamily="34" charset="-34"/>
              </a:rPr>
              <a:t>	พ.ศ. ๒๕๓๔ (๒๓  กุมภาพันธ์ ถึง ๒ พฤษภาคม ๒๕๓๔)  รวม  ๒  เดือน  ๘  เดือน</a:t>
            </a:r>
          </a:p>
          <a:p>
            <a:pPr>
              <a:buNone/>
            </a:pPr>
            <a:endParaRPr lang="th-TH" sz="5900" dirty="0" smtClean="0">
              <a:latin typeface="TH SarabunPSK" pitchFamily="34" charset="-34"/>
              <a:cs typeface="TH SarabunPSK" pitchFamily="34" charset="-34"/>
            </a:endParaRPr>
          </a:p>
          <a:p>
            <a:pPr>
              <a:buNone/>
            </a:pPr>
            <a:r>
              <a:rPr lang="th-TH" sz="5900" dirty="0" smtClean="0">
                <a:latin typeface="TH SarabunPSK" pitchFamily="34" charset="-34"/>
                <a:cs typeface="TH SarabunPSK" pitchFamily="34" charset="-34"/>
              </a:rPr>
              <a:t>    </a:t>
            </a:r>
            <a:r>
              <a:rPr lang="th-TH" sz="5900" b="1" dirty="0" smtClean="0">
                <a:latin typeface="TH SarabunPSK" pitchFamily="34" charset="-34"/>
                <a:cs typeface="TH SarabunPSK" pitchFamily="34" charset="-34"/>
              </a:rPr>
              <a:t>การหักเวลาราชการ </a:t>
            </a:r>
            <a:endParaRPr lang="th-TH" sz="5900" b="1" dirty="0">
              <a:latin typeface="TH SarabunPSK" pitchFamily="34" charset="-34"/>
              <a:cs typeface="TH SarabunPSK" pitchFamily="34" charset="-34"/>
            </a:endParaRPr>
          </a:p>
          <a:p>
            <a:pPr>
              <a:buNone/>
            </a:pPr>
            <a:r>
              <a:rPr lang="th-TH" sz="5900" dirty="0" smtClean="0">
                <a:latin typeface="TH SarabunPSK" pitchFamily="34" charset="-34"/>
                <a:cs typeface="TH SarabunPSK" pitchFamily="34" charset="-34"/>
              </a:rPr>
              <a:t>    </a:t>
            </a:r>
            <a:r>
              <a:rPr lang="th-TH" sz="5900" b="1" dirty="0" smtClean="0">
                <a:latin typeface="TH SarabunPSK" pitchFamily="34" charset="-34"/>
                <a:cs typeface="TH SarabunPSK" pitchFamily="34" charset="-34"/>
              </a:rPr>
              <a:t>เวลาราชการปกติ</a:t>
            </a:r>
          </a:p>
          <a:p>
            <a:pPr>
              <a:buNone/>
            </a:pPr>
            <a:r>
              <a:rPr lang="th-TH" sz="5900" dirty="0" smtClean="0">
                <a:latin typeface="TH SarabunPSK" pitchFamily="34" charset="-34"/>
                <a:cs typeface="TH SarabunPSK" pitchFamily="34" charset="-34"/>
              </a:rPr>
              <a:t>-  หัก วันที่ไม่ได้รับเงินเดือน เช่น ขาด/หนีราชการ ลาติดตามคู่สมรส ลาศึกษาต่อ (กรณีไม่ได้รับเงินเดือน)</a:t>
            </a:r>
            <a:endParaRPr lang="th-TH" sz="5900" dirty="0" smtClean="0">
              <a:latin typeface="TH SarabunPSK" pitchFamily="34" charset="-34"/>
              <a:cs typeface="TH SarabunPSK" pitchFamily="34" charset="-34"/>
            </a:endParaRPr>
          </a:p>
          <a:p>
            <a:pPr>
              <a:buNone/>
            </a:pPr>
            <a:r>
              <a:rPr lang="th-TH" sz="5900" dirty="0" smtClean="0">
                <a:latin typeface="TH SarabunPSK" pitchFamily="34" charset="-34"/>
                <a:cs typeface="TH SarabunPSK" pitchFamily="34" charset="-34"/>
              </a:rPr>
              <a:t>    </a:t>
            </a:r>
            <a:r>
              <a:rPr lang="th-TH" sz="5900" b="1" dirty="0" smtClean="0">
                <a:latin typeface="TH SarabunPSK" pitchFamily="34" charset="-34"/>
                <a:cs typeface="TH SarabunPSK" pitchFamily="34" charset="-34"/>
              </a:rPr>
              <a:t>เวลาทวีคูณ</a:t>
            </a:r>
          </a:p>
          <a:p>
            <a:pPr>
              <a:buNone/>
            </a:pPr>
            <a:r>
              <a:rPr lang="th-TH" sz="5900" dirty="0" smtClean="0">
                <a:latin typeface="TH SarabunPSK" pitchFamily="34" charset="-34"/>
                <a:cs typeface="TH SarabunPSK" pitchFamily="34" charset="-34"/>
              </a:rPr>
              <a:t>-  หัก ลาทุกประเภทในระหว่างวันทวีคูณกฎอัยการศึก</a:t>
            </a:r>
            <a:endParaRPr lang="th-TH" sz="5900" b="1" dirty="0" smtClean="0">
              <a:latin typeface="TH SarabunPSK" pitchFamily="34" charset="-34"/>
              <a:cs typeface="TH SarabunPSK" pitchFamily="34" charset="-34"/>
            </a:endParaRPr>
          </a:p>
          <a:p>
            <a:pPr>
              <a:buNone/>
            </a:pPr>
            <a:endParaRPr lang="th-TH" sz="2800" b="1" dirty="0" smtClean="0"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3950</TotalTime>
  <Words>432</Words>
  <Application>Microsoft Office PowerPoint</Application>
  <PresentationFormat>On-screen Show (4:3)</PresentationFormat>
  <Paragraphs>142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Calibri</vt:lpstr>
      <vt:lpstr>Cordia New</vt:lpstr>
      <vt:lpstr>Lucida Sans Unicode</vt:lpstr>
      <vt:lpstr>TH SarabunPSK</vt:lpstr>
      <vt:lpstr>Verdana</vt:lpstr>
      <vt:lpstr>Wingdings 2</vt:lpstr>
      <vt:lpstr>Wingdings 3</vt:lpstr>
      <vt:lpstr>Concourse</vt:lpstr>
      <vt:lpstr>PowerPoint Presentation</vt:lpstr>
      <vt:lpstr>PowerPoint Presentation</vt:lpstr>
      <vt:lpstr>PowerPoint Presentation</vt:lpstr>
      <vt:lpstr>PowerPoint Presentation</vt:lpstr>
      <vt:lpstr>สิทธิในการได้รับบำเหน็จบำนาญ</vt:lpstr>
      <vt:lpstr>พรบ.บำเหน็จบำนาญข้าราชการ พ.ศ.2494</vt:lpstr>
      <vt:lpstr>   พรบ.กองทุนบำเหน็จบำนาญข้าราชการ พ.ศ.2539</vt:lpstr>
      <vt:lpstr>       ตัวอย่างการคำนวณ กรณีเป็นสมาชิก กบข.</vt:lpstr>
      <vt:lpstr>PowerPoint Presentation</vt:lpstr>
      <vt:lpstr>PowerPoint Presentation</vt:lpstr>
      <vt:lpstr>ตัวอย่างการคำนวณบำเหน็จดำรงชีพ</vt:lpstr>
      <vt:lpstr>สิทธิในบำเหน็จ บำเหน็จรายเดือนของลูกจ้างประจำ</vt:lpstr>
      <vt:lpstr>การคำนวณเงิน</vt:lpstr>
      <vt:lpstr>คุณทำหนังสือแสดงเจตนาแล้วหรือยัง?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ภาพนิ่ง 1</dc:title>
  <dc:creator>thongchai.r</dc:creator>
  <cp:lastModifiedBy>UTK</cp:lastModifiedBy>
  <cp:revision>542</cp:revision>
  <dcterms:created xsi:type="dcterms:W3CDTF">2011-11-24T15:42:01Z</dcterms:created>
  <dcterms:modified xsi:type="dcterms:W3CDTF">2017-08-21T07:29:47Z</dcterms:modified>
</cp:coreProperties>
</file>