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37"/>
  </p:handoutMasterIdLst>
  <p:sldIdLst>
    <p:sldId id="256" r:id="rId2"/>
    <p:sldId id="257" r:id="rId3"/>
    <p:sldId id="267" r:id="rId4"/>
    <p:sldId id="268" r:id="rId5"/>
    <p:sldId id="269" r:id="rId6"/>
    <p:sldId id="270" r:id="rId7"/>
    <p:sldId id="271" r:id="rId8"/>
    <p:sldId id="272" r:id="rId9"/>
    <p:sldId id="273" r:id="rId10"/>
    <p:sldId id="274" r:id="rId11"/>
    <p:sldId id="275" r:id="rId12"/>
    <p:sldId id="276" r:id="rId13"/>
    <p:sldId id="266" r:id="rId14"/>
    <p:sldId id="258" r:id="rId15"/>
    <p:sldId id="264" r:id="rId16"/>
    <p:sldId id="259" r:id="rId17"/>
    <p:sldId id="265" r:id="rId18"/>
    <p:sldId id="260" r:id="rId19"/>
    <p:sldId id="278" r:id="rId20"/>
    <p:sldId id="277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  <p:sldId id="289" r:id="rId32"/>
    <p:sldId id="290" r:id="rId33"/>
    <p:sldId id="291" r:id="rId34"/>
    <p:sldId id="262" r:id="rId35"/>
    <p:sldId id="263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99FFCC"/>
    <a:srgbClr val="FFCCCC"/>
    <a:srgbClr val="FFFFCC"/>
    <a:srgbClr val="00FF00"/>
    <a:srgbClr val="800000"/>
    <a:srgbClr val="00FFFF"/>
    <a:srgbClr val="3333FF"/>
    <a:srgbClr val="FFFF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127" autoAdjust="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42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214F8D-1F5F-4547-B5C7-E71E3FC1E468}" type="datetimeFigureOut">
              <a:rPr lang="en-US" smtClean="0"/>
              <a:t>5/9/2013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A6475E-BB31-4868-8FED-FC394505E87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6BF9928-3967-4F63-86C2-5ABB8B35822A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C1A1738-2B0A-4858-903F-2D06AD4973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BF9928-3967-4F63-86C2-5ABB8B35822A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1A1738-2B0A-4858-903F-2D06AD4973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BF9928-3967-4F63-86C2-5ABB8B35822A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1A1738-2B0A-4858-903F-2D06AD4973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BF9928-3967-4F63-86C2-5ABB8B35822A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1A1738-2B0A-4858-903F-2D06AD49736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BF9928-3967-4F63-86C2-5ABB8B35822A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1A1738-2B0A-4858-903F-2D06AD49736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BF9928-3967-4F63-86C2-5ABB8B35822A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1A1738-2B0A-4858-903F-2D06AD49736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BF9928-3967-4F63-86C2-5ABB8B35822A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1A1738-2B0A-4858-903F-2D06AD4973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BF9928-3967-4F63-86C2-5ABB8B35822A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1A1738-2B0A-4858-903F-2D06AD49736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BF9928-3967-4F63-86C2-5ABB8B35822A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1A1738-2B0A-4858-903F-2D06AD4973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6BF9928-3967-4F63-86C2-5ABB8B35822A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1A1738-2B0A-4858-903F-2D06AD4973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6BF9928-3967-4F63-86C2-5ABB8B35822A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C1A1738-2B0A-4858-903F-2D06AD49736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6BF9928-3967-4F63-86C2-5ABB8B35822A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1C1A1738-2B0A-4858-903F-2D06AD49736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edge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3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aseanwatch.org/wp-content/uploads/2012/06/tdri.jpeg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gif"/><Relationship Id="rId18" Type="http://schemas.openxmlformats.org/officeDocument/2006/relationships/image" Target="../media/image26.jpe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12" Type="http://schemas.openxmlformats.org/officeDocument/2006/relationships/image" Target="../media/image20.gif"/><Relationship Id="rId17" Type="http://schemas.openxmlformats.org/officeDocument/2006/relationships/image" Target="../media/image25.gif"/><Relationship Id="rId2" Type="http://schemas.openxmlformats.org/officeDocument/2006/relationships/image" Target="../media/image10.png"/><Relationship Id="rId16" Type="http://schemas.openxmlformats.org/officeDocument/2006/relationships/image" Target="../media/image24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11" Type="http://schemas.openxmlformats.org/officeDocument/2006/relationships/image" Target="../media/image19.gif"/><Relationship Id="rId5" Type="http://schemas.openxmlformats.org/officeDocument/2006/relationships/image" Target="../media/image13.png"/><Relationship Id="rId15" Type="http://schemas.openxmlformats.org/officeDocument/2006/relationships/image" Target="../media/image23.gif"/><Relationship Id="rId10" Type="http://schemas.openxmlformats.org/officeDocument/2006/relationships/image" Target="../media/image18.gif"/><Relationship Id="rId4" Type="http://schemas.openxmlformats.org/officeDocument/2006/relationships/image" Target="../media/image12.gif"/><Relationship Id="rId9" Type="http://schemas.openxmlformats.org/officeDocument/2006/relationships/image" Target="../media/image17.gif"/><Relationship Id="rId14" Type="http://schemas.openxmlformats.org/officeDocument/2006/relationships/image" Target="../media/image22.gi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http://www.rdi.rmutk.ac.th/index.php?p=home" TargetMode="Externa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http://www.rdi.rmutk.ac.th/index.php?p=home" TargetMode="Externa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http://www.rdi.rmutk.ac.th/index.php?p=home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http://www.rdi.rmutk.ac.th/index.php?p=home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http://www.rdi.rmutk.ac.th/index.php?p=home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http://www.rdi.rmutk.ac.th/index.php?p=home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http://www.rdi.rmutk.ac.th/index.php?p=home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slide" Target="slide1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429000"/>
            <a:ext cx="7848600" cy="1447800"/>
          </a:xfrm>
        </p:spPr>
        <p:txBody>
          <a:bodyPr>
            <a:noAutofit/>
          </a:bodyPr>
          <a:lstStyle/>
          <a:p>
            <a:r>
              <a:rPr lang="th-TH" sz="4400" dirty="0" smtClean="0">
                <a:solidFill>
                  <a:schemeClr val="bg1"/>
                </a:solidFill>
                <a:latin typeface="JasmineUPC" pitchFamily="18" charset="-34"/>
                <a:cs typeface="JasmineUPC" pitchFamily="18" charset="-34"/>
              </a:rPr>
              <a:t>ดร.</a:t>
            </a:r>
            <a:endParaRPr lang="en-US" sz="4400" b="1" dirty="0">
              <a:solidFill>
                <a:srgbClr val="0070C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04800" y="533400"/>
            <a:ext cx="8458200" cy="2819400"/>
          </a:xfrm>
        </p:spPr>
        <p:txBody>
          <a:bodyPr>
            <a:noAutofit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</a:rPr>
              <a:t/>
            </a:r>
            <a:br>
              <a:rPr lang="en-US" sz="6000" dirty="0" smtClean="0">
                <a:solidFill>
                  <a:schemeClr val="tx1"/>
                </a:solidFill>
              </a:rPr>
            </a:br>
            <a:r>
              <a:rPr lang="th-TH" sz="6000" dirty="0" smtClean="0">
                <a:solidFill>
                  <a:schemeClr val="tx1"/>
                </a:solidFill>
                <a:latin typeface="JasmineUPC" pitchFamily="18" charset="-34"/>
                <a:cs typeface="JasmineUPC" pitchFamily="18" charset="-34"/>
              </a:rPr>
              <a:t>ขั้นตอน</a:t>
            </a:r>
            <a:r>
              <a:rPr lang="th-TH" sz="6000" dirty="0" smtClean="0">
                <a:solidFill>
                  <a:schemeClr val="tx1"/>
                </a:solidFill>
                <a:latin typeface="JasmineUPC" pitchFamily="18" charset="-34"/>
                <a:cs typeface="JasmineUPC" pitchFamily="18" charset="-34"/>
              </a:rPr>
              <a:t>การบริหาร</a:t>
            </a:r>
            <a:r>
              <a:rPr lang="th-TH" sz="6000" dirty="0" smtClean="0">
                <a:solidFill>
                  <a:schemeClr val="tx1"/>
                </a:solidFill>
                <a:latin typeface="JasmineUPC" pitchFamily="18" charset="-34"/>
                <a:cs typeface="JasmineUPC" pitchFamily="18" charset="-34"/>
              </a:rPr>
              <a:t>โครงการวิจัย</a:t>
            </a:r>
            <a:r>
              <a:rPr lang="th-TH" sz="6000" dirty="0" smtClean="0">
                <a:solidFill>
                  <a:schemeClr val="tx1"/>
                </a:solidFill>
                <a:latin typeface="JasmineUPC" pitchFamily="18" charset="-34"/>
                <a:cs typeface="JasmineUPC" pitchFamily="18" charset="-34"/>
              </a:rPr>
              <a:t>และ</a:t>
            </a:r>
            <a:r>
              <a:rPr lang="th-TH" sz="6000" dirty="0" smtClean="0">
                <a:solidFill>
                  <a:schemeClr val="tx1"/>
                </a:solidFill>
                <a:latin typeface="JasmineUPC" pitchFamily="18" charset="-34"/>
                <a:cs typeface="JasmineUPC" pitchFamily="18" charset="-34"/>
              </a:rPr>
              <a:t> จรรยาบรรณนักวิจัย </a:t>
            </a:r>
            <a:r>
              <a:rPr lang="th-TH" sz="6000" dirty="0" smtClean="0">
                <a:solidFill>
                  <a:schemeClr val="tx1"/>
                </a:solidFill>
                <a:latin typeface="JasmineUPC" pitchFamily="18" charset="-34"/>
                <a:cs typeface="JasmineUPC" pitchFamily="18" charset="-34"/>
              </a:rPr>
              <a:t/>
            </a:r>
            <a:br>
              <a:rPr lang="th-TH" sz="6000" dirty="0" smtClean="0">
                <a:solidFill>
                  <a:schemeClr val="tx1"/>
                </a:solidFill>
                <a:latin typeface="JasmineUPC" pitchFamily="18" charset="-34"/>
                <a:cs typeface="JasmineUPC" pitchFamily="18" charset="-34"/>
              </a:rPr>
            </a:br>
            <a:r>
              <a:rPr lang="th-TH" sz="6000" dirty="0" smtClean="0">
                <a:solidFill>
                  <a:schemeClr val="tx1"/>
                </a:solidFill>
                <a:latin typeface="JasmineUPC" pitchFamily="18" charset="-34"/>
                <a:cs typeface="JasmineUPC" pitchFamily="18" charset="-34"/>
              </a:rPr>
              <a:t>มท</a:t>
            </a:r>
            <a:r>
              <a:rPr lang="th-TH" sz="6000" dirty="0" smtClean="0">
                <a:solidFill>
                  <a:schemeClr val="tx1"/>
                </a:solidFill>
                <a:latin typeface="JasmineUPC" pitchFamily="18" charset="-34"/>
                <a:cs typeface="JasmineUPC" pitchFamily="18" charset="-34"/>
              </a:rPr>
              <a:t>ร.กรุงเทพ</a:t>
            </a:r>
            <a:endParaRPr lang="en-US" sz="6000" dirty="0">
              <a:solidFill>
                <a:schemeClr val="tx1"/>
              </a:solidFill>
              <a:latin typeface="JasmineUPC" pitchFamily="18" charset="-34"/>
              <a:cs typeface="JasmineUPC" pitchFamily="18" charset="-34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2514600" y="3657600"/>
            <a:ext cx="5503912" cy="1524000"/>
          </a:xfrm>
          <a:prstGeom prst="rect">
            <a:avLst/>
          </a:prstGeom>
        </p:spPr>
        <p:txBody>
          <a:bodyPr vert="horz" lIns="45720" rIns="45720">
            <a:normAutofit fontScale="92500" lnSpcReduction="20000"/>
          </a:bodyPr>
          <a:lstStyle/>
          <a:p>
            <a:pPr marL="0" marR="64008" lvl="0" indent="0" algn="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th-TH" sz="4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JasmineUPC" pitchFamily="18" charset="-34"/>
                <a:ea typeface="+mn-ea"/>
                <a:cs typeface="JasmineUPC" pitchFamily="18" charset="-34"/>
              </a:rPr>
              <a:t>ดร.วุฒิวัฒน์  คงรัตนประเสริฐ</a:t>
            </a:r>
          </a:p>
          <a:p>
            <a:pPr marL="0" marR="64008" lvl="0" indent="0" algn="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JasmineUPC" pitchFamily="18" charset="-34"/>
                <a:ea typeface="+mn-ea"/>
                <a:cs typeface="JasmineUPC" pitchFamily="18" charset="-34"/>
              </a:rPr>
              <a:t>รองผู้อำนวยการสถาบันวิจัยและพัฒนา</a:t>
            </a:r>
          </a:p>
          <a:p>
            <a:pPr marL="0" marR="64008" lvl="0" indent="0" algn="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JasmineUPC" pitchFamily="18" charset="-34"/>
                <a:ea typeface="+mn-ea"/>
                <a:cs typeface="JasmineUPC" pitchFamily="18" charset="-34"/>
              </a:rPr>
              <a:t>wuttiwat.k@rmutk.ac.th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JasmineUPC" pitchFamily="18" charset="-34"/>
              <a:ea typeface="+mn-ea"/>
              <a:cs typeface="JasmineUPC" pitchFamily="18" charset="-34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>
            <a:off x="1219200" y="287400"/>
            <a:ext cx="6705600" cy="1008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th-TH" sz="6600" dirty="0" smtClean="0">
                <a:solidFill>
                  <a:schemeClr val="bg1"/>
                </a:solidFill>
                <a:effectLst/>
                <a:latin typeface="TH SarabunPSK" pitchFamily="34" charset="-34"/>
                <a:cs typeface="TH SarabunPSK" pitchFamily="34" charset="-34"/>
              </a:rPr>
              <a:t>จรรยาบรรณนักวิจัย</a:t>
            </a:r>
            <a:endParaRPr lang="en-US" sz="6600" dirty="0">
              <a:solidFill>
                <a:schemeClr val="bg1"/>
              </a:solidFill>
              <a:effectLst/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73092" y="1447800"/>
            <a:ext cx="856195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4400" b="1" dirty="0" smtClean="0">
                <a:latin typeface="TH SarabunPSK" pitchFamily="34" charset="-34"/>
                <a:cs typeface="TH SarabunPSK" pitchFamily="34" charset="-34"/>
              </a:rPr>
              <a:t>7. </a:t>
            </a:r>
            <a:r>
              <a:rPr lang="th-TH" sz="4400" b="1" dirty="0" smtClean="0">
                <a:latin typeface="TH SarabunPSK" pitchFamily="34" charset="-34"/>
                <a:cs typeface="TH SarabunPSK" pitchFamily="34" charset="-34"/>
              </a:rPr>
              <a:t>นักวิจัยพึงนำผลงานวิจัยไปใช้ประโยชน์ในทางที่ชอบ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85800" y="2249269"/>
            <a:ext cx="781015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3600" b="1" dirty="0" smtClean="0">
                <a:solidFill>
                  <a:srgbClr val="3333FF"/>
                </a:solidFill>
                <a:latin typeface="TH SarabunPSK" pitchFamily="34" charset="-34"/>
                <a:cs typeface="TH SarabunPSK" pitchFamily="34" charset="-34"/>
              </a:rPr>
              <a:t>7.1 </a:t>
            </a:r>
            <a:r>
              <a:rPr lang="th-TH" sz="3600" b="1" dirty="0" smtClean="0">
                <a:solidFill>
                  <a:srgbClr val="3333FF"/>
                </a:solidFill>
                <a:latin typeface="TH SarabunPSK" pitchFamily="34" charset="-34"/>
                <a:cs typeface="TH SarabunPSK" pitchFamily="34" charset="-34"/>
              </a:rPr>
              <a:t>พึงมีความรับผิดชอบและรอบคอบในการเผยแพร่งานวิจัย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67859" y="2971800"/>
            <a:ext cx="8100294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3600" b="1" dirty="0" smtClean="0">
                <a:solidFill>
                  <a:srgbClr val="800000"/>
                </a:solidFill>
                <a:latin typeface="TH SarabunPSK" pitchFamily="34" charset="-34"/>
                <a:cs typeface="TH SarabunPSK" pitchFamily="34" charset="-34"/>
              </a:rPr>
              <a:t>7.2 </a:t>
            </a:r>
            <a:r>
              <a:rPr lang="th-TH" sz="3600" b="1" dirty="0" smtClean="0">
                <a:solidFill>
                  <a:srgbClr val="800000"/>
                </a:solidFill>
                <a:latin typeface="TH SarabunPSK" pitchFamily="34" charset="-34"/>
                <a:cs typeface="TH SarabunPSK" pitchFamily="34" charset="-34"/>
              </a:rPr>
              <a:t>พึงเผยแพร่งานวิจัยโดยคำนึงถึงประโยชน์ทางวิชาการและ</a:t>
            </a:r>
          </a:p>
          <a:p>
            <a:pPr>
              <a:buNone/>
            </a:pPr>
            <a:r>
              <a:rPr lang="th-TH" sz="3600" b="1" dirty="0" smtClean="0">
                <a:solidFill>
                  <a:srgbClr val="800000"/>
                </a:solidFill>
                <a:latin typeface="TH SarabunPSK" pitchFamily="34" charset="-34"/>
                <a:cs typeface="TH SarabunPSK" pitchFamily="34" charset="-34"/>
              </a:rPr>
              <a:t>     สังคม ไม่เผยแพร่งานวิจัยเกินความจริงโดยเห็นแก่ประโยชน์</a:t>
            </a:r>
          </a:p>
          <a:p>
            <a:pPr>
              <a:buNone/>
            </a:pPr>
            <a:r>
              <a:rPr lang="th-TH" sz="3600" b="1" dirty="0" smtClean="0">
                <a:solidFill>
                  <a:srgbClr val="800000"/>
                </a:solidFill>
                <a:latin typeface="TH SarabunPSK" pitchFamily="34" charset="-34"/>
                <a:cs typeface="TH SarabunPSK" pitchFamily="34" charset="-34"/>
              </a:rPr>
              <a:t>     ส่วนตน</a:t>
            </a:r>
          </a:p>
        </p:txBody>
      </p:sp>
      <p:sp>
        <p:nvSpPr>
          <p:cNvPr id="7" name="Rectangle 6"/>
          <p:cNvSpPr/>
          <p:nvPr/>
        </p:nvSpPr>
        <p:spPr>
          <a:xfrm>
            <a:off x="690071" y="4648200"/>
            <a:ext cx="8066632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3600" b="1" dirty="0" smtClean="0">
                <a:solidFill>
                  <a:srgbClr val="3333FF"/>
                </a:solidFill>
                <a:latin typeface="TH SarabunPSK" pitchFamily="34" charset="-34"/>
                <a:cs typeface="TH SarabunPSK" pitchFamily="34" charset="-34"/>
              </a:rPr>
              <a:t>7.3 </a:t>
            </a:r>
            <a:r>
              <a:rPr lang="th-TH" sz="3600" b="1" dirty="0" smtClean="0">
                <a:solidFill>
                  <a:srgbClr val="3333FF"/>
                </a:solidFill>
                <a:latin typeface="TH SarabunPSK" pitchFamily="34" charset="-34"/>
                <a:cs typeface="TH SarabunPSK" pitchFamily="34" charset="-34"/>
              </a:rPr>
              <a:t>พึงเสนอผลงานวิจัยตามความเป็นจริง ไม่ขยายผลข้อค้นพบ</a:t>
            </a:r>
          </a:p>
          <a:p>
            <a:pPr>
              <a:buNone/>
            </a:pPr>
            <a:r>
              <a:rPr lang="th-TH" sz="3600" b="1" dirty="0" smtClean="0">
                <a:solidFill>
                  <a:srgbClr val="3333FF"/>
                </a:solidFill>
                <a:latin typeface="TH SarabunPSK" pitchFamily="34" charset="-34"/>
                <a:cs typeface="TH SarabunPSK" pitchFamily="34" charset="-34"/>
              </a:rPr>
              <a:t>     โดยปราศจากการตรวจสอบยืนยันทางวิชาการ</a:t>
            </a: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2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>
            <a:off x="1219200" y="287400"/>
            <a:ext cx="6705600" cy="1008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th-TH" sz="6600" dirty="0" smtClean="0">
                <a:solidFill>
                  <a:schemeClr val="bg1"/>
                </a:solidFill>
                <a:effectLst/>
                <a:latin typeface="TH SarabunPSK" pitchFamily="34" charset="-34"/>
                <a:cs typeface="TH SarabunPSK" pitchFamily="34" charset="-34"/>
              </a:rPr>
              <a:t>จรรยาบรรณนักวิจัย</a:t>
            </a:r>
            <a:endParaRPr lang="en-US" sz="6600" dirty="0">
              <a:solidFill>
                <a:schemeClr val="bg1"/>
              </a:solidFill>
              <a:effectLst/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73092" y="1447800"/>
            <a:ext cx="829906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4400" b="1" dirty="0" smtClean="0">
                <a:latin typeface="TH SarabunPSK" pitchFamily="34" charset="-34"/>
                <a:cs typeface="TH SarabunPSK" pitchFamily="34" charset="-34"/>
              </a:rPr>
              <a:t>8. </a:t>
            </a:r>
            <a:r>
              <a:rPr lang="th-TH" sz="4400" b="1" dirty="0" smtClean="0">
                <a:latin typeface="TH SarabunPSK" pitchFamily="34" charset="-34"/>
                <a:cs typeface="TH SarabunPSK" pitchFamily="34" charset="-34"/>
              </a:rPr>
              <a:t>นักวิจัยพึงเคารพความคิดเห็นทางวิชาการของผู้อื่น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85800" y="2249269"/>
            <a:ext cx="835036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3600" b="1" dirty="0" smtClean="0">
                <a:solidFill>
                  <a:srgbClr val="3333FF"/>
                </a:solidFill>
                <a:latin typeface="TH SarabunPSK" pitchFamily="34" charset="-34"/>
                <a:cs typeface="TH SarabunPSK" pitchFamily="34" charset="-34"/>
              </a:rPr>
              <a:t>8.1 </a:t>
            </a:r>
            <a:r>
              <a:rPr lang="th-TH" sz="3600" b="1" dirty="0" smtClean="0">
                <a:solidFill>
                  <a:srgbClr val="3333FF"/>
                </a:solidFill>
                <a:latin typeface="TH SarabunPSK" pitchFamily="34" charset="-34"/>
                <a:cs typeface="TH SarabunPSK" pitchFamily="34" charset="-34"/>
              </a:rPr>
              <a:t>พึงมีมนุษยสัมพันธ์ที่ดี ยินดีแลกเปลี่ยนความคิดเห็น และสร้าง</a:t>
            </a:r>
          </a:p>
          <a:p>
            <a:pPr>
              <a:buNone/>
            </a:pPr>
            <a:r>
              <a:rPr lang="th-TH" sz="3600" b="1" dirty="0" smtClean="0">
                <a:solidFill>
                  <a:srgbClr val="3333FF"/>
                </a:solidFill>
                <a:latin typeface="TH SarabunPSK" pitchFamily="34" charset="-34"/>
                <a:cs typeface="TH SarabunPSK" pitchFamily="34" charset="-34"/>
              </a:rPr>
              <a:t>     ความเข้าใจในงานวิจัยกับเพื่อนร่วมงานและนักวิชาการอื่นๆ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67859" y="3447871"/>
            <a:ext cx="8355172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3600" b="1" dirty="0" smtClean="0">
                <a:solidFill>
                  <a:srgbClr val="800000"/>
                </a:solidFill>
                <a:latin typeface="TH SarabunPSK" pitchFamily="34" charset="-34"/>
                <a:cs typeface="TH SarabunPSK" pitchFamily="34" charset="-34"/>
              </a:rPr>
              <a:t>8.2 </a:t>
            </a:r>
            <a:r>
              <a:rPr lang="th-TH" sz="3600" b="1" dirty="0" smtClean="0">
                <a:solidFill>
                  <a:srgbClr val="800000"/>
                </a:solidFill>
                <a:latin typeface="TH SarabunPSK" pitchFamily="34" charset="-34"/>
                <a:cs typeface="TH SarabunPSK" pitchFamily="34" charset="-34"/>
              </a:rPr>
              <a:t>พึงยอมรับฟัง แก้ไขทำการวิจัยและเสนอผลงานวิจัยตาม</a:t>
            </a:r>
          </a:p>
          <a:p>
            <a:pPr>
              <a:buNone/>
            </a:pPr>
            <a:r>
              <a:rPr lang="th-TH" sz="3600" b="1" dirty="0" smtClean="0">
                <a:solidFill>
                  <a:srgbClr val="800000"/>
                </a:solidFill>
                <a:latin typeface="TH SarabunPSK" pitchFamily="34" charset="-34"/>
                <a:cs typeface="TH SarabunPSK" pitchFamily="34" charset="-34"/>
              </a:rPr>
              <a:t>     ข้อแนะนำที่ดี เพื่อสร้างความรู้และผลงานที่ถูกต้อง นำไปใช้ได้</a:t>
            </a: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>
            <a:off x="1219200" y="287400"/>
            <a:ext cx="6705600" cy="1008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th-TH" sz="6600" dirty="0" smtClean="0">
                <a:solidFill>
                  <a:schemeClr val="bg1"/>
                </a:solidFill>
                <a:effectLst/>
                <a:latin typeface="TH SarabunPSK" pitchFamily="34" charset="-34"/>
                <a:cs typeface="TH SarabunPSK" pitchFamily="34" charset="-34"/>
              </a:rPr>
              <a:t>จรรยาบรรณนักวิจัย</a:t>
            </a:r>
            <a:endParaRPr lang="en-US" sz="6600" dirty="0">
              <a:solidFill>
                <a:schemeClr val="bg1"/>
              </a:solidFill>
              <a:effectLst/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73092" y="1447800"/>
            <a:ext cx="754886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4400" b="1" dirty="0" smtClean="0">
                <a:latin typeface="TH SarabunPSK" pitchFamily="34" charset="-34"/>
                <a:cs typeface="TH SarabunPSK" pitchFamily="34" charset="-34"/>
              </a:rPr>
              <a:t>9. </a:t>
            </a:r>
            <a:r>
              <a:rPr lang="th-TH" sz="4400" b="1" dirty="0" smtClean="0">
                <a:latin typeface="TH SarabunPSK" pitchFamily="34" charset="-34"/>
                <a:cs typeface="TH SarabunPSK" pitchFamily="34" charset="-34"/>
              </a:rPr>
              <a:t>นักวิจัยพึงมีความรับผิดชอบต่อสังคมทุกระดับ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85800" y="2209800"/>
            <a:ext cx="8220520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3600" b="1" dirty="0" smtClean="0">
                <a:solidFill>
                  <a:srgbClr val="3333FF"/>
                </a:solidFill>
                <a:latin typeface="TH SarabunPSK" pitchFamily="34" charset="-34"/>
                <a:cs typeface="TH SarabunPSK" pitchFamily="34" charset="-34"/>
              </a:rPr>
              <a:t>9.1 </a:t>
            </a:r>
            <a:r>
              <a:rPr lang="th-TH" sz="3600" b="1" dirty="0" smtClean="0">
                <a:solidFill>
                  <a:srgbClr val="3333FF"/>
                </a:solidFill>
                <a:latin typeface="TH SarabunPSK" pitchFamily="34" charset="-34"/>
                <a:cs typeface="TH SarabunPSK" pitchFamily="34" charset="-34"/>
              </a:rPr>
              <a:t>พึงไตร่ตรองหาหัวข้อการวิจัยด้วยความรอบคอบ และทำวิจัย</a:t>
            </a:r>
          </a:p>
          <a:p>
            <a:pPr>
              <a:buNone/>
            </a:pPr>
            <a:r>
              <a:rPr lang="th-TH" sz="3600" b="1" dirty="0" smtClean="0">
                <a:solidFill>
                  <a:srgbClr val="3333FF"/>
                </a:solidFill>
                <a:latin typeface="TH SarabunPSK" pitchFamily="34" charset="-34"/>
                <a:cs typeface="TH SarabunPSK" pitchFamily="34" charset="-34"/>
              </a:rPr>
              <a:t>     ด้วยจิตสำนึกที่จะอุทิศกำลังปัญญาของตนเพื่อความก้าวหน้า</a:t>
            </a:r>
          </a:p>
          <a:p>
            <a:pPr>
              <a:buNone/>
            </a:pPr>
            <a:r>
              <a:rPr lang="th-TH" sz="3600" b="1" dirty="0" smtClean="0">
                <a:solidFill>
                  <a:srgbClr val="3333FF"/>
                </a:solidFill>
                <a:latin typeface="TH SarabunPSK" pitchFamily="34" charset="-34"/>
                <a:cs typeface="TH SarabunPSK" pitchFamily="34" charset="-34"/>
              </a:rPr>
              <a:t>     ทางวิชาการ และประโยชน์ต่อสังคม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67859" y="3886200"/>
            <a:ext cx="831830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3600" b="1" dirty="0" smtClean="0">
                <a:solidFill>
                  <a:srgbClr val="800000"/>
                </a:solidFill>
                <a:latin typeface="TH SarabunPSK" pitchFamily="34" charset="-34"/>
                <a:cs typeface="TH SarabunPSK" pitchFamily="34" charset="-34"/>
              </a:rPr>
              <a:t>9.2 </a:t>
            </a:r>
            <a:r>
              <a:rPr lang="th-TH" sz="3600" b="1" dirty="0" smtClean="0">
                <a:solidFill>
                  <a:srgbClr val="800000"/>
                </a:solidFill>
                <a:latin typeface="TH SarabunPSK" pitchFamily="34" charset="-34"/>
                <a:cs typeface="TH SarabunPSK" pitchFamily="34" charset="-34"/>
              </a:rPr>
              <a:t>พึงรับผิดชอบในการสร้างสรรค์ผลงานวิชาการเพื่อความเจริญ</a:t>
            </a:r>
          </a:p>
          <a:p>
            <a:pPr>
              <a:buNone/>
            </a:pPr>
            <a:r>
              <a:rPr lang="th-TH" sz="3600" b="1" dirty="0" smtClean="0">
                <a:solidFill>
                  <a:srgbClr val="800000"/>
                </a:solidFill>
                <a:latin typeface="TH SarabunPSK" pitchFamily="34" charset="-34"/>
                <a:cs typeface="TH SarabunPSK" pitchFamily="34" charset="-34"/>
              </a:rPr>
              <a:t>     ของสังคม ไม่ทำวิจัยที่ขัดกับกฎหมาย และศีลธรรมอันดีงาม</a:t>
            </a:r>
          </a:p>
        </p:txBody>
      </p:sp>
      <p:sp>
        <p:nvSpPr>
          <p:cNvPr id="7" name="Rectangle 6"/>
          <p:cNvSpPr/>
          <p:nvPr/>
        </p:nvSpPr>
        <p:spPr>
          <a:xfrm>
            <a:off x="685800" y="5029200"/>
            <a:ext cx="8215711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3600" b="1" dirty="0" smtClean="0">
                <a:solidFill>
                  <a:srgbClr val="3333FF"/>
                </a:solidFill>
                <a:latin typeface="TH SarabunPSK" pitchFamily="34" charset="-34"/>
                <a:cs typeface="TH SarabunPSK" pitchFamily="34" charset="-34"/>
              </a:rPr>
              <a:t>9.3 </a:t>
            </a:r>
            <a:r>
              <a:rPr lang="th-TH" sz="3600" b="1" dirty="0" smtClean="0">
                <a:solidFill>
                  <a:srgbClr val="3333FF"/>
                </a:solidFill>
                <a:latin typeface="TH SarabunPSK" pitchFamily="34" charset="-34"/>
                <a:cs typeface="TH SarabunPSK" pitchFamily="34" charset="-34"/>
              </a:rPr>
              <a:t>พึงพัฒนาบทบาทของตนให้เกิดประโยชน์ยิ่งขึ้นและอุทิศเวลา</a:t>
            </a:r>
          </a:p>
          <a:p>
            <a:pPr>
              <a:buNone/>
            </a:pPr>
            <a:r>
              <a:rPr lang="th-TH" sz="3600" b="1" dirty="0" smtClean="0">
                <a:solidFill>
                  <a:srgbClr val="3333FF"/>
                </a:solidFill>
                <a:latin typeface="TH SarabunPSK" pitchFamily="34" charset="-34"/>
                <a:cs typeface="TH SarabunPSK" pitchFamily="34" charset="-34"/>
              </a:rPr>
              <a:t>     น้ำใจ ส่งเสริมความรู้ จิตใจ พฤติกรรมของนักวิจัยรุ่นใหม่</a:t>
            </a:r>
          </a:p>
          <a:p>
            <a:pPr>
              <a:buNone/>
            </a:pPr>
            <a:r>
              <a:rPr lang="th-TH" sz="3600" b="1" dirty="0" smtClean="0">
                <a:solidFill>
                  <a:srgbClr val="3333FF"/>
                </a:solidFill>
                <a:latin typeface="TH SarabunPSK" pitchFamily="34" charset="-34"/>
                <a:cs typeface="TH SarabunPSK" pitchFamily="34" charset="-34"/>
              </a:rPr>
              <a:t>     ให้มีส่วนสร้างสรรค์ความรู้แก่สังคมสืบไป</a:t>
            </a: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2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481328"/>
            <a:ext cx="8610600" cy="5071872"/>
          </a:xfrm>
          <a:ln>
            <a:solidFill>
              <a:schemeClr val="bg2">
                <a:lumMod val="50000"/>
              </a:schemeClr>
            </a:solidFill>
            <a:prstDash val="dashDot"/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th-TH" b="1" dirty="0" smtClean="0">
                <a:cs typeface="+mj-cs"/>
              </a:rPr>
              <a:t>เอกสารที่ต้องเตรียมมีดังนี้</a:t>
            </a:r>
          </a:p>
          <a:p>
            <a:r>
              <a:rPr lang="th-TH" b="1" dirty="0" smtClean="0">
                <a:cs typeface="+mj-cs"/>
              </a:rPr>
              <a:t>1. บันทึกข้อความขออนุมัติโครงการ</a:t>
            </a:r>
          </a:p>
          <a:p>
            <a:r>
              <a:rPr lang="th-TH" b="1" dirty="0" smtClean="0">
                <a:cs typeface="+mj-cs"/>
              </a:rPr>
              <a:t>2. บันทึกข้อความขอเบิกเงินงวดแรก</a:t>
            </a:r>
          </a:p>
          <a:p>
            <a:r>
              <a:rPr lang="th-TH" b="1" dirty="0" smtClean="0">
                <a:cs typeface="+mj-cs"/>
              </a:rPr>
              <a:t>3. วจ.1</a:t>
            </a:r>
          </a:p>
          <a:p>
            <a:r>
              <a:rPr lang="th-TH" b="1" dirty="0" smtClean="0">
                <a:cs typeface="+mj-cs"/>
              </a:rPr>
              <a:t>4. สัญญารับทุนอุดหนุนวิจัย 2 ชุด</a:t>
            </a:r>
          </a:p>
          <a:p>
            <a:r>
              <a:rPr lang="th-TH" b="1" dirty="0" smtClean="0">
                <a:cs typeface="+mj-cs"/>
              </a:rPr>
              <a:t>5. ข้อเสนอโครงการวิจัย (ฉบับแก้ไข)</a:t>
            </a:r>
          </a:p>
          <a:p>
            <a:pPr>
              <a:buNone/>
            </a:pPr>
            <a:endParaRPr lang="en-US" sz="600" b="1" u="sng" dirty="0" smtClean="0">
              <a:solidFill>
                <a:srgbClr val="0070C0"/>
              </a:solidFill>
              <a:cs typeface="+mj-cs"/>
            </a:endParaRPr>
          </a:p>
          <a:p>
            <a:pPr>
              <a:buNone/>
            </a:pPr>
            <a:r>
              <a:rPr lang="th-TH" b="1" u="sng" dirty="0" smtClean="0">
                <a:solidFill>
                  <a:srgbClr val="0070C0"/>
                </a:solidFill>
                <a:cs typeface="+mj-cs"/>
              </a:rPr>
              <a:t>หมายเหตุ</a:t>
            </a:r>
            <a:r>
              <a:rPr lang="th-TH" b="1" dirty="0" smtClean="0">
                <a:solidFill>
                  <a:srgbClr val="0070C0"/>
                </a:solidFill>
                <a:cs typeface="+mj-cs"/>
              </a:rPr>
              <a:t> </a:t>
            </a:r>
            <a:r>
              <a:rPr lang="th-TH" b="1" dirty="0" smtClean="0">
                <a:cs typeface="+mj-cs"/>
              </a:rPr>
              <a:t>1. เอกสารทั้งหมดส่งตามขั้นตอนหนังสือราชการจากหน่วยงานของท่าน</a:t>
            </a:r>
          </a:p>
          <a:p>
            <a:pPr>
              <a:buNone/>
            </a:pPr>
            <a:r>
              <a:rPr lang="th-TH" b="1" dirty="0" smtClean="0">
                <a:cs typeface="+mj-cs"/>
              </a:rPr>
              <a:t>              2. เอกสารตามข้อ 1-4 สามารถดาวน์โหลดได้จาก                 </a:t>
            </a:r>
            <a:r>
              <a:rPr lang="en-US" b="1" dirty="0" smtClean="0">
                <a:cs typeface="+mj-cs"/>
              </a:rPr>
              <a:t>     </a:t>
            </a:r>
          </a:p>
          <a:p>
            <a:pPr>
              <a:buNone/>
            </a:pPr>
            <a:r>
              <a:rPr lang="en-US" sz="600" dirty="0" smtClean="0">
                <a:solidFill>
                  <a:srgbClr val="7030A0"/>
                </a:solidFill>
                <a:cs typeface="+mj-cs"/>
              </a:rPr>
              <a:t> </a:t>
            </a:r>
            <a:r>
              <a:rPr lang="en-US" sz="2000" dirty="0" smtClean="0">
                <a:solidFill>
                  <a:srgbClr val="7030A0"/>
                </a:solidFill>
                <a:cs typeface="+mj-cs"/>
              </a:rPr>
              <a:t>http://www.rdi.rmutk.ac.th/index.php?option=com_content&amp;view=article&amp;id=1&amp;Itemid=3</a:t>
            </a:r>
            <a:endParaRPr lang="en-US" sz="2000" dirty="0">
              <a:solidFill>
                <a:srgbClr val="7030A0"/>
              </a:solidFill>
              <a:cs typeface="+mj-cs"/>
            </a:endParaRPr>
          </a:p>
        </p:txBody>
      </p:sp>
      <p:sp>
        <p:nvSpPr>
          <p:cNvPr id="11" name="Action Button: Custom 10">
            <a:hlinkClick r:id="rId2" action="ppaction://hlinksldjump" highlightClick="1"/>
          </p:cNvPr>
          <p:cNvSpPr/>
          <p:nvPr/>
        </p:nvSpPr>
        <p:spPr>
          <a:xfrm>
            <a:off x="4572000" y="1524000"/>
            <a:ext cx="4191000" cy="2971800"/>
          </a:xfrm>
          <a:prstGeom prst="actionButtonBlank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09600" y="1981200"/>
            <a:ext cx="3962400" cy="1828800"/>
          </a:xfrm>
          <a:prstGeom prst="rect">
            <a:avLst/>
          </a:prstGeom>
          <a:solidFill>
            <a:srgbClr val="7030A0">
              <a:alpha val="1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1219200" y="152400"/>
            <a:ext cx="6705600" cy="1295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th-TH" dirty="0" smtClean="0">
                <a:solidFill>
                  <a:schemeClr val="bg1"/>
                </a:solidFill>
                <a:latin typeface="TH SarabunPSK" pitchFamily="34" charset="-34"/>
                <a:cs typeface="TH SarabunPSK" pitchFamily="34" charset="-34"/>
              </a:rPr>
              <a:t>วันที่ </a:t>
            </a:r>
            <a:r>
              <a:rPr lang="en-US" dirty="0" smtClean="0">
                <a:solidFill>
                  <a:schemeClr val="bg1"/>
                </a:solidFill>
                <a:latin typeface="TH SarabunPSK" pitchFamily="34" charset="-34"/>
                <a:cs typeface="TH SarabunPSK" pitchFamily="34" charset="-34"/>
              </a:rPr>
              <a:t>22</a:t>
            </a:r>
            <a:r>
              <a:rPr lang="th-TH" dirty="0" smtClean="0">
                <a:solidFill>
                  <a:schemeClr val="bg1"/>
                </a:solidFill>
                <a:latin typeface="TH SarabunPSK" pitchFamily="34" charset="-34"/>
                <a:cs typeface="TH SarabunPSK" pitchFamily="34" charset="-34"/>
              </a:rPr>
              <a:t>-</a:t>
            </a:r>
            <a:r>
              <a:rPr lang="en-US" dirty="0" smtClean="0">
                <a:solidFill>
                  <a:schemeClr val="bg1"/>
                </a:solidFill>
                <a:latin typeface="TH SarabunPSK" pitchFamily="34" charset="-34"/>
                <a:cs typeface="TH SarabunPSK" pitchFamily="34" charset="-34"/>
              </a:rPr>
              <a:t>26</a:t>
            </a:r>
            <a:r>
              <a:rPr lang="th-TH" dirty="0" smtClean="0">
                <a:solidFill>
                  <a:schemeClr val="bg1"/>
                </a:solidFill>
                <a:latin typeface="TH SarabunPSK" pitchFamily="34" charset="-34"/>
                <a:cs typeface="TH SarabunPSK" pitchFamily="34" charset="-34"/>
              </a:rPr>
              <a:t> ตุลาคม 255</a:t>
            </a:r>
            <a:r>
              <a:rPr lang="en-US" dirty="0" smtClean="0">
                <a:solidFill>
                  <a:schemeClr val="bg1"/>
                </a:solidFill>
                <a:latin typeface="TH SarabunPSK" pitchFamily="34" charset="-34"/>
                <a:cs typeface="TH SarabunPSK" pitchFamily="34" charset="-34"/>
              </a:rPr>
              <a:t>5</a:t>
            </a:r>
            <a:r>
              <a:rPr lang="th-TH" dirty="0" smtClean="0">
                <a:solidFill>
                  <a:schemeClr val="bg1"/>
                </a:solidFill>
                <a:latin typeface="TH SarabunPSK" pitchFamily="34" charset="-34"/>
                <a:cs typeface="TH SarabunPSK" pitchFamily="34" charset="-34"/>
              </a:rPr>
              <a:t/>
            </a:r>
            <a:br>
              <a:rPr lang="th-TH" dirty="0" smtClean="0">
                <a:solidFill>
                  <a:schemeClr val="bg1"/>
                </a:solidFill>
                <a:latin typeface="TH SarabunPSK" pitchFamily="34" charset="-34"/>
                <a:cs typeface="TH SarabunPSK" pitchFamily="34" charset="-34"/>
              </a:rPr>
            </a:br>
            <a:r>
              <a:rPr lang="th-TH" dirty="0" smtClean="0">
                <a:solidFill>
                  <a:schemeClr val="bg1"/>
                </a:solidFill>
                <a:latin typeface="TH SarabunPSK" pitchFamily="34" charset="-34"/>
                <a:cs typeface="TH SarabunPSK" pitchFamily="34" charset="-34"/>
              </a:rPr>
              <a:t>ให้นักวิจัยดำเนินการทำสัญญากับมหาวิทยาลัย </a:t>
            </a:r>
            <a:endParaRPr lang="en-US" dirty="0">
              <a:solidFill>
                <a:schemeClr val="bg1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19775" y="1524000"/>
            <a:ext cx="2105025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ight Brace 8"/>
          <p:cNvSpPr/>
          <p:nvPr/>
        </p:nvSpPr>
        <p:spPr>
          <a:xfrm>
            <a:off x="4953000" y="1981200"/>
            <a:ext cx="304800" cy="1828800"/>
          </a:xfrm>
          <a:prstGeom prst="rightBrace">
            <a:avLst>
              <a:gd name="adj1" fmla="val 28333"/>
              <a:gd name="adj2" fmla="val 50000"/>
            </a:avLst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0"/>
            <a:ext cx="493319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ular Callout 3"/>
          <p:cNvSpPr/>
          <p:nvPr/>
        </p:nvSpPr>
        <p:spPr>
          <a:xfrm>
            <a:off x="5486400" y="4800600"/>
            <a:ext cx="2362200" cy="609600"/>
          </a:xfrm>
          <a:prstGeom prst="wedgeRoundRectCallout">
            <a:avLst>
              <a:gd name="adj1" fmla="val -47559"/>
              <a:gd name="adj2" fmla="val 110750"/>
              <a:gd name="adj3" fmla="val 16667"/>
            </a:avLst>
          </a:prstGeom>
          <a:solidFill>
            <a:srgbClr val="00FFFF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b="1" dirty="0" smtClean="0">
              <a:solidFill>
                <a:schemeClr val="tx1"/>
              </a:solidFill>
            </a:endParaRPr>
          </a:p>
          <a:p>
            <a:pPr algn="ctr"/>
            <a:r>
              <a:rPr lang="th-TH" b="1" dirty="0" smtClean="0">
                <a:solidFill>
                  <a:schemeClr val="tx1"/>
                </a:solidFill>
              </a:rPr>
              <a:t>ผู้รับทุนจะต้องส่งบทความสรุป </a:t>
            </a:r>
            <a:r>
              <a:rPr lang="th-TH" b="1" dirty="0" smtClean="0">
                <a:solidFill>
                  <a:srgbClr val="FF0000"/>
                </a:solidFill>
              </a:rPr>
              <a:t>(เรื่องเล่างานวิจัย)</a:t>
            </a:r>
            <a:endParaRPr lang="en-US" b="1" dirty="0" smtClean="0">
              <a:solidFill>
                <a:srgbClr val="FF0000"/>
              </a:solidFill>
            </a:endParaRPr>
          </a:p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6200" y="1981200"/>
            <a:ext cx="4500562" cy="266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228600"/>
            <a:ext cx="4624387" cy="6484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2209800" y="1676400"/>
            <a:ext cx="4648200" cy="1371600"/>
          </a:xfrm>
          <a:prstGeom prst="rect">
            <a:avLst/>
          </a:prstGeom>
          <a:solidFill>
            <a:srgbClr val="FFFF00">
              <a:alpha val="21000"/>
            </a:srgbClr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138885"/>
            <a:ext cx="4380037" cy="6490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200" y="304800"/>
            <a:ext cx="3962400" cy="1143000"/>
          </a:xfrm>
        </p:spPr>
        <p:txBody>
          <a:bodyPr>
            <a:noAutofit/>
          </a:bodyPr>
          <a:lstStyle/>
          <a:p>
            <a:pPr algn="ctr"/>
            <a:r>
              <a:rPr lang="th-TH" sz="4400" dirty="0" smtClean="0">
                <a:latin typeface="TH SarabunPSK" pitchFamily="34" charset="-34"/>
                <a:cs typeface="TH SarabunPSK" pitchFamily="34" charset="-34"/>
              </a:rPr>
              <a:t>การดำเนินโครงการวิจัย</a:t>
            </a:r>
            <a:r>
              <a:rPr lang="en-US" sz="4400" dirty="0" smtClean="0">
                <a:latin typeface="TH SarabunPSK" pitchFamily="34" charset="-34"/>
                <a:cs typeface="TH SarabunPSK" pitchFamily="34" charset="-34"/>
              </a:rPr>
              <a:t/>
            </a:r>
            <a:br>
              <a:rPr lang="en-US" sz="4400" dirty="0" smtClean="0">
                <a:latin typeface="TH SarabunPSK" pitchFamily="34" charset="-34"/>
                <a:cs typeface="TH SarabunPSK" pitchFamily="34" charset="-34"/>
              </a:rPr>
            </a:br>
            <a:r>
              <a:rPr lang="en-US" sz="4400" dirty="0" smtClean="0">
                <a:latin typeface="TH SarabunPSK" pitchFamily="34" charset="-34"/>
                <a:cs typeface="TH SarabunPSK" pitchFamily="34" charset="-34"/>
              </a:rPr>
              <a:t>(</a:t>
            </a:r>
            <a:r>
              <a:rPr lang="th-TH" sz="4400" dirty="0" smtClean="0">
                <a:latin typeface="TH SarabunPSK" pitchFamily="34" charset="-34"/>
                <a:cs typeface="TH SarabunPSK" pitchFamily="34" charset="-34"/>
              </a:rPr>
              <a:t>งบรายได้</a:t>
            </a:r>
            <a:r>
              <a:rPr lang="en-US" sz="4400" dirty="0" smtClean="0">
                <a:latin typeface="TH SarabunPSK" pitchFamily="34" charset="-34"/>
                <a:cs typeface="TH SarabunPSK" pitchFamily="34" charset="-34"/>
              </a:rPr>
              <a:t>)</a:t>
            </a:r>
            <a:endParaRPr lang="en-US" sz="4400" dirty="0">
              <a:latin typeface="TH SarabunPSK" pitchFamily="34" charset="-34"/>
              <a:cs typeface="TH SarabunPSK" pitchFamily="34" charset="-34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91084" y="228600"/>
            <a:ext cx="4395716" cy="6402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76200" y="304800"/>
            <a:ext cx="3962400" cy="1143000"/>
          </a:xfrm>
        </p:spPr>
        <p:txBody>
          <a:bodyPr>
            <a:noAutofit/>
          </a:bodyPr>
          <a:lstStyle/>
          <a:p>
            <a:pPr algn="ctr"/>
            <a:r>
              <a:rPr lang="th-TH" sz="4400" dirty="0" smtClean="0">
                <a:latin typeface="TH SarabunPSK" pitchFamily="34" charset="-34"/>
                <a:cs typeface="TH SarabunPSK" pitchFamily="34" charset="-34"/>
              </a:rPr>
              <a:t>การดำเนินโครงการวิจัย</a:t>
            </a:r>
            <a:r>
              <a:rPr lang="en-US" sz="4400" dirty="0" smtClean="0">
                <a:latin typeface="TH SarabunPSK" pitchFamily="34" charset="-34"/>
                <a:cs typeface="TH SarabunPSK" pitchFamily="34" charset="-34"/>
              </a:rPr>
              <a:t/>
            </a:r>
            <a:br>
              <a:rPr lang="en-US" sz="4400" dirty="0" smtClean="0">
                <a:latin typeface="TH SarabunPSK" pitchFamily="34" charset="-34"/>
                <a:cs typeface="TH SarabunPSK" pitchFamily="34" charset="-34"/>
              </a:rPr>
            </a:br>
            <a:r>
              <a:rPr lang="en-US" sz="4400" dirty="0" smtClean="0">
                <a:latin typeface="TH SarabunPSK" pitchFamily="34" charset="-34"/>
                <a:cs typeface="TH SarabunPSK" pitchFamily="34" charset="-34"/>
              </a:rPr>
              <a:t>(</a:t>
            </a:r>
            <a:r>
              <a:rPr lang="th-TH" sz="4400" dirty="0" smtClean="0">
                <a:latin typeface="TH SarabunPSK" pitchFamily="34" charset="-34"/>
                <a:cs typeface="TH SarabunPSK" pitchFamily="34" charset="-34"/>
              </a:rPr>
              <a:t>งบแผ่นดิน</a:t>
            </a:r>
            <a:r>
              <a:rPr lang="en-US" sz="4400" dirty="0" smtClean="0">
                <a:latin typeface="TH SarabunPSK" pitchFamily="34" charset="-34"/>
                <a:cs typeface="TH SarabunPSK" pitchFamily="34" charset="-34"/>
              </a:rPr>
              <a:t>)</a:t>
            </a:r>
            <a:endParaRPr lang="en-US" sz="4400" dirty="0">
              <a:latin typeface="TH SarabunPSK" pitchFamily="34" charset="-34"/>
              <a:cs typeface="TH SarabunPSK" pitchFamily="34" charset="-34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3400" y="1905000"/>
            <a:ext cx="8229600" cy="213360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th-TH" dirty="0" smtClean="0"/>
              <a:t>นักวิจัยจะต้องทำการเผยแพร่ผลการวิจัย</a:t>
            </a:r>
            <a:br>
              <a:rPr lang="th-TH" dirty="0" smtClean="0"/>
            </a:br>
            <a:r>
              <a:rPr lang="th-TH" dirty="0" smtClean="0"/>
              <a:t>และการใช้ประโยชน์ ระหว่างการดำเนินการวิจัย หรือหลังสิ้นสุดโครงการวิจัย ภายใน 6 เดือน</a:t>
            </a:r>
            <a:endParaRPr lang="en-US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533400"/>
            <a:ext cx="8458200" cy="2363161"/>
          </a:xfrm>
        </p:spPr>
        <p:txBody>
          <a:bodyPr>
            <a:noAutofit/>
          </a:bodyPr>
          <a:lstStyle/>
          <a:p>
            <a:r>
              <a:rPr lang="th-TH" sz="8000" dirty="0" smtClean="0"/>
              <a:t>ระบบการประเมิน</a:t>
            </a:r>
            <a:br>
              <a:rPr lang="th-TH" sz="8000" dirty="0" smtClean="0"/>
            </a:br>
            <a:r>
              <a:rPr lang="th-TH" sz="8000" dirty="0" smtClean="0"/>
              <a:t>ผลการวิจัยของประเทศ </a:t>
            </a:r>
            <a:endParaRPr lang="en-US" sz="8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3581400"/>
            <a:ext cx="8077200" cy="1199704"/>
          </a:xfrm>
        </p:spPr>
        <p:txBody>
          <a:bodyPr>
            <a:noAutofit/>
          </a:bodyPr>
          <a:lstStyle/>
          <a:p>
            <a:r>
              <a:rPr lang="th-TH" sz="3600" b="1" dirty="0" smtClean="0">
                <a:solidFill>
                  <a:srgbClr val="0000FF"/>
                </a:solidFill>
                <a:latin typeface="TH SarabunPSK" pitchFamily="34" charset="-34"/>
                <a:cs typeface="TH SarabunPSK" pitchFamily="34" charset="-34"/>
              </a:rPr>
              <a:t>ดร.สมเกียรติ ตั้งกิจวานิชย์</a:t>
            </a:r>
          </a:p>
          <a:p>
            <a:r>
              <a:rPr lang="th-TH" sz="3200" b="1" dirty="0" smtClean="0">
                <a:solidFill>
                  <a:srgbClr val="0000FF"/>
                </a:solidFill>
                <a:latin typeface="TH SarabunPSK" pitchFamily="34" charset="-34"/>
                <a:cs typeface="TH SarabunPSK" pitchFamily="34" charset="-34"/>
              </a:rPr>
              <a:t>รองประธานสถาบันวิจัยเพื่อการพัฒนาประเทศไทย (ทีดีอาร์ไอ)</a:t>
            </a:r>
          </a:p>
        </p:txBody>
      </p:sp>
      <p:pic>
        <p:nvPicPr>
          <p:cNvPr id="1026" name="Picture 2" descr="งานวิจัยเกี่ยวกับ ASEAN รวบรวมจาก TDRI">
            <a:hlinkClick r:id="rId2" tooltip="งานวิจัยเกี่ยวกับ ASEAN รวบรวมจาก TDRI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182880"/>
            <a:ext cx="990600" cy="1295400"/>
          </a:xfrm>
          <a:prstGeom prst="rect">
            <a:avLst/>
          </a:prstGeom>
          <a:noFill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152400"/>
            <a:ext cx="914400" cy="1293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1219200" y="287400"/>
            <a:ext cx="6705600" cy="1008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h-TH" sz="6600" dirty="0" smtClean="0">
                <a:solidFill>
                  <a:schemeClr val="bg1"/>
                </a:solidFill>
                <a:effectLst/>
                <a:latin typeface="TH SarabunPSK" pitchFamily="34" charset="-34"/>
                <a:cs typeface="TH SarabunPSK" pitchFamily="34" charset="-34"/>
              </a:rPr>
              <a:t>จรรยาบรรณนักวิจัย</a:t>
            </a:r>
            <a:endParaRPr lang="en-US" sz="6600" dirty="0">
              <a:solidFill>
                <a:schemeClr val="bg1"/>
              </a:solidFill>
              <a:effectLst/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52400" y="2514600"/>
            <a:ext cx="8915399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th-TH" sz="4000" b="1" dirty="0" smtClean="0">
                <a:latin typeface="TH SarabunPSK" pitchFamily="34" charset="-34"/>
                <a:cs typeface="TH SarabunPSK" pitchFamily="34" charset="-34"/>
              </a:rPr>
              <a:t>   หลักเกณฑ์ควรประพฤติปฏิบัติของนักวิจัยทั่วไป เพื่อให้การดำเนินงานวิจัยตั้งอยู่บนพื้นฐานของจริยธรรม และหลักวิชาการที่เหมาะสม ตลอดจนประกันมาตรฐานของการศึกษาค้นคว้าให้เป็นไปอย่างสมศักดิ์ศรี และเกียรติภูมิของนักวิจัย</a:t>
            </a:r>
          </a:p>
        </p:txBody>
      </p:sp>
      <p:sp>
        <p:nvSpPr>
          <p:cNvPr id="19" name="Title 2"/>
          <p:cNvSpPr txBox="1">
            <a:spLocks/>
          </p:cNvSpPr>
          <p:nvPr/>
        </p:nvSpPr>
        <p:spPr>
          <a:xfrm>
            <a:off x="152400" y="1447800"/>
            <a:ext cx="34290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54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H SarabunPSK" pitchFamily="34" charset="-34"/>
                <a:ea typeface="+mj-ea"/>
                <a:cs typeface="TH SarabunPSK" pitchFamily="34" charset="-34"/>
              </a:rPr>
              <a:t>ความหมาย</a:t>
            </a:r>
            <a:endParaRPr kumimoji="0" lang="en-US" sz="5400" b="1" i="0" u="sng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H SarabunPSK" pitchFamily="34" charset="-34"/>
              <a:ea typeface="+mj-ea"/>
              <a:cs typeface="TH SarabunPSK" pitchFamily="34" charset="-34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791200" y="6396335"/>
            <a:ext cx="32608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th-TH" sz="2000" b="1" dirty="0" smtClean="0">
                <a:solidFill>
                  <a:srgbClr val="00B0F0"/>
                </a:solidFill>
                <a:latin typeface="TH SarabunPSK" pitchFamily="34" charset="-34"/>
                <a:cs typeface="TH SarabunPSK" pitchFamily="34" charset="-34"/>
              </a:rPr>
              <a:t>อ้างอิงจาก </a:t>
            </a:r>
            <a:r>
              <a:rPr lang="en-US" sz="2000" b="1" dirty="0" smtClean="0">
                <a:solidFill>
                  <a:srgbClr val="00B0F0"/>
                </a:solidFill>
                <a:latin typeface="TH SarabunPSK" pitchFamily="34" charset="-34"/>
                <a:cs typeface="TH SarabunPSK" pitchFamily="34" charset="-34"/>
              </a:rPr>
              <a:t>: </a:t>
            </a:r>
            <a:r>
              <a:rPr lang="th-TH" sz="2000" b="1" i="1" dirty="0" smtClean="0">
                <a:solidFill>
                  <a:srgbClr val="00B0F0"/>
                </a:solidFill>
                <a:latin typeface="TH SarabunPSK" pitchFamily="34" charset="-34"/>
                <a:cs typeface="TH SarabunPSK" pitchFamily="34" charset="-34"/>
              </a:rPr>
              <a:t>คณะกรรมการสภาวิจัยแห่งชาติ</a:t>
            </a: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ight Arrow 45"/>
          <p:cNvSpPr/>
          <p:nvPr/>
        </p:nvSpPr>
        <p:spPr>
          <a:xfrm rot="16200000">
            <a:off x="3228975" y="4810124"/>
            <a:ext cx="933450" cy="457200"/>
          </a:xfrm>
          <a:prstGeom prst="rightArrow">
            <a:avLst>
              <a:gd name="adj1" fmla="val 50000"/>
              <a:gd name="adj2" fmla="val 34375"/>
            </a:avLst>
          </a:prstGeom>
          <a:gradFill flip="none" rotWithShape="1">
            <a:gsLst>
              <a:gs pos="0">
                <a:srgbClr val="3333FF">
                  <a:tint val="66000"/>
                  <a:satMod val="160000"/>
                </a:srgbClr>
              </a:gs>
              <a:gs pos="50000">
                <a:srgbClr val="3333FF">
                  <a:tint val="44500"/>
                  <a:satMod val="160000"/>
                </a:srgbClr>
              </a:gs>
              <a:gs pos="100000">
                <a:srgbClr val="3333FF">
                  <a:tint val="23500"/>
                  <a:satMod val="160000"/>
                </a:srgbClr>
              </a:gs>
            </a:gsLst>
            <a:lin ang="10800000" scaled="1"/>
            <a:tileRect/>
          </a:gradFill>
          <a:ln w="19050">
            <a:solidFill>
              <a:srgbClr val="33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Bent Arrow 43"/>
          <p:cNvSpPr/>
          <p:nvPr/>
        </p:nvSpPr>
        <p:spPr>
          <a:xfrm rot="16200000">
            <a:off x="2438400" y="3429000"/>
            <a:ext cx="1143000" cy="3429000"/>
          </a:xfrm>
          <a:prstGeom prst="bentArrow">
            <a:avLst>
              <a:gd name="adj1" fmla="val 20833"/>
              <a:gd name="adj2" fmla="val 23959"/>
              <a:gd name="adj3" fmla="val 14062"/>
              <a:gd name="adj4" fmla="val 69792"/>
            </a:avLst>
          </a:prstGeom>
          <a:gradFill flip="none" rotWithShape="1">
            <a:gsLst>
              <a:gs pos="0">
                <a:srgbClr val="3333FF">
                  <a:tint val="66000"/>
                  <a:satMod val="160000"/>
                </a:srgbClr>
              </a:gs>
              <a:gs pos="50000">
                <a:srgbClr val="3333FF">
                  <a:tint val="44500"/>
                  <a:satMod val="160000"/>
                </a:srgbClr>
              </a:gs>
              <a:gs pos="100000">
                <a:srgbClr val="3333FF">
                  <a:tint val="23500"/>
                  <a:satMod val="160000"/>
                </a:srgbClr>
              </a:gs>
            </a:gsLst>
            <a:lin ang="10800000" scaled="1"/>
            <a:tileRect/>
          </a:gradFill>
          <a:ln w="19050">
            <a:solidFill>
              <a:srgbClr val="33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5" name="Bent Arrow 44"/>
          <p:cNvSpPr/>
          <p:nvPr/>
        </p:nvSpPr>
        <p:spPr>
          <a:xfrm rot="10800000">
            <a:off x="5562600" y="4572000"/>
            <a:ext cx="1905000" cy="1295400"/>
          </a:xfrm>
          <a:prstGeom prst="bentArrow">
            <a:avLst>
              <a:gd name="adj1" fmla="val 18872"/>
              <a:gd name="adj2" fmla="val 22488"/>
              <a:gd name="adj3" fmla="val 14062"/>
              <a:gd name="adj4" fmla="val 69792"/>
            </a:avLst>
          </a:prstGeom>
          <a:gradFill flip="none" rotWithShape="1">
            <a:gsLst>
              <a:gs pos="0">
                <a:srgbClr val="3333FF">
                  <a:tint val="66000"/>
                  <a:satMod val="160000"/>
                </a:srgbClr>
              </a:gs>
              <a:gs pos="50000">
                <a:srgbClr val="3333FF">
                  <a:tint val="44500"/>
                  <a:satMod val="160000"/>
                </a:srgbClr>
              </a:gs>
              <a:gs pos="100000">
                <a:srgbClr val="3333FF">
                  <a:tint val="23500"/>
                  <a:satMod val="160000"/>
                </a:srgbClr>
              </a:gs>
            </a:gsLst>
            <a:lin ang="0" scaled="1"/>
            <a:tileRect/>
          </a:gradFill>
          <a:ln w="19050">
            <a:solidFill>
              <a:srgbClr val="33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2066" name="Picture 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0656" y="2743200"/>
            <a:ext cx="1050544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5" name="Picture 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10100" y="3567113"/>
            <a:ext cx="1213498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0" name="Picture 12" descr="http://static.newworldencyclopedia.org/d/d4/Sun_and_planet_gears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24200" y="3048000"/>
            <a:ext cx="1015188" cy="1143000"/>
          </a:xfrm>
          <a:prstGeom prst="rect">
            <a:avLst/>
          </a:prstGeom>
          <a:noFill/>
        </p:spPr>
      </p:pic>
      <p:sp>
        <p:nvSpPr>
          <p:cNvPr id="6" name="Rounded Rectangle 5"/>
          <p:cNvSpPr/>
          <p:nvPr/>
        </p:nvSpPr>
        <p:spPr>
          <a:xfrm>
            <a:off x="609600" y="287400"/>
            <a:ext cx="7848600" cy="1008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228600" y="228600"/>
            <a:ext cx="8610600" cy="1143000"/>
          </a:xfrm>
        </p:spPr>
        <p:txBody>
          <a:bodyPr>
            <a:noAutofit/>
          </a:bodyPr>
          <a:lstStyle/>
          <a:p>
            <a:pPr algn="ctr"/>
            <a:r>
              <a:rPr lang="th-TH" sz="4400" dirty="0" smtClean="0">
                <a:solidFill>
                  <a:srgbClr val="FFFFFF"/>
                </a:solidFill>
                <a:latin typeface="TH SarabunPSK" pitchFamily="34" charset="-34"/>
                <a:cs typeface="TH SarabunPSK" pitchFamily="34" charset="-34"/>
              </a:rPr>
              <a:t>กระบวนการสร้างความรู้ผ่านการวิจัยและพัฒนา</a:t>
            </a:r>
            <a:endParaRPr lang="en-US" sz="4400" dirty="0">
              <a:solidFill>
                <a:srgbClr val="FFFFFF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pic>
        <p:nvPicPr>
          <p:cNvPr id="2052" name="Picture 4" descr="http://www.sfartscommission.org/WC/wp-content/uploads/2008/12/stack-of-book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52600" y="2895600"/>
            <a:ext cx="685800" cy="784555"/>
          </a:xfrm>
          <a:prstGeom prst="rect">
            <a:avLst/>
          </a:prstGeom>
          <a:noFill/>
        </p:spPr>
      </p:pic>
      <p:pic>
        <p:nvPicPr>
          <p:cNvPr id="2056" name="Picture 8" descr="http://fastteks.com/CMFiles/Images/North_Dallas/Computer%20Services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52600" y="3733800"/>
            <a:ext cx="839585" cy="685800"/>
          </a:xfrm>
          <a:prstGeom prst="rect">
            <a:avLst/>
          </a:prstGeom>
          <a:noFill/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9600" y="2819400"/>
            <a:ext cx="962025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38200" y="3657600"/>
            <a:ext cx="723900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ight Arrow 12"/>
          <p:cNvSpPr/>
          <p:nvPr/>
        </p:nvSpPr>
        <p:spPr>
          <a:xfrm>
            <a:off x="2819400" y="3429000"/>
            <a:ext cx="228600" cy="457200"/>
          </a:xfrm>
          <a:prstGeom prst="rightArrow">
            <a:avLst/>
          </a:prstGeom>
          <a:gradFill flip="none" rotWithShape="1">
            <a:gsLst>
              <a:gs pos="0">
                <a:srgbClr val="3333FF">
                  <a:tint val="66000"/>
                  <a:satMod val="160000"/>
                </a:srgbClr>
              </a:gs>
              <a:gs pos="50000">
                <a:srgbClr val="3333FF">
                  <a:tint val="44500"/>
                  <a:satMod val="160000"/>
                </a:srgbClr>
              </a:gs>
              <a:gs pos="100000">
                <a:srgbClr val="3333FF">
                  <a:tint val="23500"/>
                  <a:satMod val="160000"/>
                </a:srgbClr>
              </a:gs>
            </a:gsLst>
            <a:lin ang="10800000" scaled="1"/>
            <a:tileRect/>
          </a:gradFill>
          <a:ln w="19050">
            <a:solidFill>
              <a:srgbClr val="33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>
            <a:off x="533400" y="2743200"/>
            <a:ext cx="2209800" cy="1752600"/>
          </a:xfrm>
          <a:prstGeom prst="roundRect">
            <a:avLst/>
          </a:prstGeom>
          <a:noFill/>
          <a:ln w="1905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Arrow 13"/>
          <p:cNvSpPr/>
          <p:nvPr/>
        </p:nvSpPr>
        <p:spPr>
          <a:xfrm>
            <a:off x="4267200" y="3429000"/>
            <a:ext cx="228600" cy="457200"/>
          </a:xfrm>
          <a:prstGeom prst="rightArrow">
            <a:avLst/>
          </a:prstGeom>
          <a:gradFill flip="none" rotWithShape="1">
            <a:gsLst>
              <a:gs pos="0">
                <a:srgbClr val="3333FF">
                  <a:tint val="66000"/>
                  <a:satMod val="160000"/>
                </a:srgbClr>
              </a:gs>
              <a:gs pos="50000">
                <a:srgbClr val="3333FF">
                  <a:tint val="44500"/>
                  <a:satMod val="160000"/>
                </a:srgbClr>
              </a:gs>
              <a:gs pos="100000">
                <a:srgbClr val="3333FF">
                  <a:tint val="23500"/>
                  <a:satMod val="160000"/>
                </a:srgbClr>
              </a:gs>
            </a:gsLst>
            <a:lin ang="10800000" scaled="1"/>
            <a:tileRect/>
          </a:gradFill>
          <a:ln w="19050">
            <a:solidFill>
              <a:srgbClr val="33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>
            <a:off x="3124200" y="2743200"/>
            <a:ext cx="1066800" cy="1752600"/>
          </a:xfrm>
          <a:prstGeom prst="roundRect">
            <a:avLst/>
          </a:prstGeom>
          <a:noFill/>
          <a:ln w="1905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ight Arrow 15"/>
          <p:cNvSpPr/>
          <p:nvPr/>
        </p:nvSpPr>
        <p:spPr>
          <a:xfrm>
            <a:off x="5943600" y="3429000"/>
            <a:ext cx="228600" cy="457200"/>
          </a:xfrm>
          <a:prstGeom prst="rightArrow">
            <a:avLst/>
          </a:prstGeom>
          <a:gradFill flip="none" rotWithShape="1">
            <a:gsLst>
              <a:gs pos="0">
                <a:srgbClr val="3333FF">
                  <a:tint val="66000"/>
                  <a:satMod val="160000"/>
                </a:srgbClr>
              </a:gs>
              <a:gs pos="50000">
                <a:srgbClr val="3333FF">
                  <a:tint val="44500"/>
                  <a:satMod val="160000"/>
                </a:srgbClr>
              </a:gs>
              <a:gs pos="100000">
                <a:srgbClr val="3333FF">
                  <a:tint val="23500"/>
                  <a:satMod val="160000"/>
                </a:srgbClr>
              </a:gs>
            </a:gsLst>
            <a:lin ang="10800000" scaled="1"/>
            <a:tileRect/>
          </a:gradFill>
          <a:ln w="19050">
            <a:solidFill>
              <a:srgbClr val="33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>
            <a:off x="4572000" y="2743200"/>
            <a:ext cx="1295400" cy="1752600"/>
          </a:xfrm>
          <a:prstGeom prst="roundRect">
            <a:avLst/>
          </a:prstGeom>
          <a:noFill/>
          <a:ln w="1905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68" name="Picture 20" descr="gfxlovers.com/smilies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400800" y="2895600"/>
            <a:ext cx="419929" cy="371476"/>
          </a:xfrm>
          <a:prstGeom prst="rect">
            <a:avLst/>
          </a:prstGeom>
          <a:noFill/>
        </p:spPr>
      </p:pic>
      <p:pic>
        <p:nvPicPr>
          <p:cNvPr id="2070" name="Picture 22" descr="gfxlovers.com/smilies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324600" y="3505200"/>
            <a:ext cx="575733" cy="323850"/>
          </a:xfrm>
          <a:prstGeom prst="rect">
            <a:avLst/>
          </a:prstGeom>
          <a:noFill/>
        </p:spPr>
      </p:pic>
      <p:pic>
        <p:nvPicPr>
          <p:cNvPr id="2072" name="Picture 24" descr="gfxlovers.com/smilies"/>
          <p:cNvPicPr>
            <a:picLocks noChangeAspect="1" noChangeArrowheads="1" noCrop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010400" y="2819400"/>
            <a:ext cx="685800" cy="360947"/>
          </a:xfrm>
          <a:prstGeom prst="rect">
            <a:avLst/>
          </a:prstGeom>
          <a:noFill/>
        </p:spPr>
      </p:pic>
      <p:pic>
        <p:nvPicPr>
          <p:cNvPr id="2074" name="Picture 26" descr="gfxlovers.com/smilies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934200" y="3352800"/>
            <a:ext cx="703385" cy="457200"/>
          </a:xfrm>
          <a:prstGeom prst="rect">
            <a:avLst/>
          </a:prstGeom>
          <a:noFill/>
        </p:spPr>
      </p:pic>
      <p:pic>
        <p:nvPicPr>
          <p:cNvPr id="2076" name="Picture 28" descr="gfxlovers.com/smilies"/>
          <p:cNvPicPr>
            <a:picLocks noChangeAspect="1" noChangeArrowheads="1" noCrop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696200" y="3505200"/>
            <a:ext cx="656082" cy="390525"/>
          </a:xfrm>
          <a:prstGeom prst="rect">
            <a:avLst/>
          </a:prstGeom>
          <a:noFill/>
        </p:spPr>
      </p:pic>
      <p:pic>
        <p:nvPicPr>
          <p:cNvPr id="2078" name="Picture 30" descr="gfxlovers.com/smilies"/>
          <p:cNvPicPr>
            <a:picLocks noChangeAspect="1" noChangeArrowheads="1" noCrop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924800" y="2895600"/>
            <a:ext cx="476983" cy="400050"/>
          </a:xfrm>
          <a:prstGeom prst="rect">
            <a:avLst/>
          </a:prstGeom>
          <a:noFill/>
        </p:spPr>
      </p:pic>
      <p:pic>
        <p:nvPicPr>
          <p:cNvPr id="2080" name="Picture 32" descr="gfxlovers.com/smilies"/>
          <p:cNvPicPr>
            <a:picLocks noChangeAspect="1" noChangeArrowheads="1" noCrop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934200" y="4038600"/>
            <a:ext cx="635000" cy="381000"/>
          </a:xfrm>
          <a:prstGeom prst="rect">
            <a:avLst/>
          </a:prstGeom>
          <a:noFill/>
        </p:spPr>
      </p:pic>
      <p:sp>
        <p:nvSpPr>
          <p:cNvPr id="30" name="Rounded Rectangle 29"/>
          <p:cNvSpPr/>
          <p:nvPr/>
        </p:nvSpPr>
        <p:spPr>
          <a:xfrm>
            <a:off x="6248400" y="2743200"/>
            <a:ext cx="2209800" cy="1752600"/>
          </a:xfrm>
          <a:prstGeom prst="roundRect">
            <a:avLst/>
          </a:prstGeom>
          <a:noFill/>
          <a:ln w="1905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82" name="Picture 34" descr="gfxlovers.com/smilies"/>
          <p:cNvPicPr>
            <a:picLocks noChangeAspect="1" noChangeArrowheads="1" noCrop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467600" y="4114800"/>
            <a:ext cx="845608" cy="323850"/>
          </a:xfrm>
          <a:prstGeom prst="rect">
            <a:avLst/>
          </a:prstGeom>
          <a:noFill/>
        </p:spPr>
      </p:pic>
      <p:pic>
        <p:nvPicPr>
          <p:cNvPr id="2084" name="Picture 36" descr="gfxlovers.com/smilies"/>
          <p:cNvPicPr>
            <a:picLocks noChangeAspect="1" noChangeArrowheads="1" noCrop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6324599" y="3962400"/>
            <a:ext cx="575733" cy="485775"/>
          </a:xfrm>
          <a:prstGeom prst="rect">
            <a:avLst/>
          </a:prstGeom>
          <a:noFill/>
        </p:spPr>
      </p:pic>
      <p:sp>
        <p:nvSpPr>
          <p:cNvPr id="33" name="Subtitle 2"/>
          <p:cNvSpPr txBox="1">
            <a:spLocks/>
          </p:cNvSpPr>
          <p:nvPr/>
        </p:nvSpPr>
        <p:spPr>
          <a:xfrm>
            <a:off x="609600" y="1676400"/>
            <a:ext cx="1981200" cy="5334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ปัจจัยนำเข้า</a:t>
            </a:r>
          </a:p>
        </p:txBody>
      </p:sp>
      <p:sp>
        <p:nvSpPr>
          <p:cNvPr id="34" name="Subtitle 2"/>
          <p:cNvSpPr txBox="1">
            <a:spLocks/>
          </p:cNvSpPr>
          <p:nvPr/>
        </p:nvSpPr>
        <p:spPr>
          <a:xfrm>
            <a:off x="609600" y="2057400"/>
            <a:ext cx="1981200" cy="5334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lang="th-TH" sz="3200" b="1" dirty="0" smtClean="0">
                <a:solidFill>
                  <a:srgbClr val="0070C0"/>
                </a:solidFill>
                <a:latin typeface="TH SarabunPSK" pitchFamily="34" charset="-34"/>
                <a:cs typeface="TH SarabunPSK" pitchFamily="34" charset="-34"/>
              </a:rPr>
              <a:t>(</a:t>
            </a:r>
            <a:r>
              <a:rPr lang="en-US" sz="3200" b="1" dirty="0" smtClean="0">
                <a:solidFill>
                  <a:srgbClr val="0070C0"/>
                </a:solidFill>
                <a:latin typeface="TH SarabunPSK" pitchFamily="34" charset="-34"/>
                <a:cs typeface="TH SarabunPSK" pitchFamily="34" charset="-34"/>
              </a:rPr>
              <a:t>input</a:t>
            </a:r>
            <a:r>
              <a:rPr lang="th-TH" sz="3200" b="1" dirty="0" smtClean="0">
                <a:solidFill>
                  <a:srgbClr val="0070C0"/>
                </a:solidFill>
                <a:latin typeface="TH SarabunPSK" pitchFamily="34" charset="-34"/>
                <a:cs typeface="TH SarabunPSK" pitchFamily="34" charset="-34"/>
              </a:rPr>
              <a:t>)</a:t>
            </a:r>
            <a:endParaRPr kumimoji="0" lang="th-TH" sz="2800" b="1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H SarabunPSK" pitchFamily="34" charset="-34"/>
              <a:ea typeface="+mn-ea"/>
              <a:cs typeface="TH SarabunPSK" pitchFamily="34" charset="-34"/>
            </a:endParaRPr>
          </a:p>
        </p:txBody>
      </p:sp>
      <p:sp>
        <p:nvSpPr>
          <p:cNvPr id="35" name="Subtitle 2"/>
          <p:cNvSpPr txBox="1">
            <a:spLocks/>
          </p:cNvSpPr>
          <p:nvPr/>
        </p:nvSpPr>
        <p:spPr>
          <a:xfrm>
            <a:off x="2667000" y="1371600"/>
            <a:ext cx="1905000" cy="5334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กระบวนการ</a:t>
            </a:r>
          </a:p>
        </p:txBody>
      </p:sp>
      <p:sp>
        <p:nvSpPr>
          <p:cNvPr id="36" name="Subtitle 2"/>
          <p:cNvSpPr txBox="1">
            <a:spLocks/>
          </p:cNvSpPr>
          <p:nvPr/>
        </p:nvSpPr>
        <p:spPr>
          <a:xfrm>
            <a:off x="2590800" y="2057400"/>
            <a:ext cx="1981200" cy="5334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lang="th-TH" sz="3200" b="1" dirty="0" smtClean="0">
                <a:solidFill>
                  <a:srgbClr val="0070C0"/>
                </a:solidFill>
                <a:latin typeface="TH SarabunPSK" pitchFamily="34" charset="-34"/>
                <a:cs typeface="TH SarabunPSK" pitchFamily="34" charset="-34"/>
              </a:rPr>
              <a:t>(</a:t>
            </a:r>
            <a:r>
              <a:rPr lang="en-US" sz="3200" b="1" dirty="0" err="1" smtClean="0">
                <a:solidFill>
                  <a:srgbClr val="0070C0"/>
                </a:solidFill>
                <a:latin typeface="TH SarabunPSK" pitchFamily="34" charset="-34"/>
                <a:cs typeface="TH SarabunPSK" pitchFamily="34" charset="-34"/>
              </a:rPr>
              <a:t>procss</a:t>
            </a:r>
            <a:r>
              <a:rPr lang="th-TH" sz="3200" b="1" dirty="0" smtClean="0">
                <a:solidFill>
                  <a:srgbClr val="0070C0"/>
                </a:solidFill>
                <a:latin typeface="TH SarabunPSK" pitchFamily="34" charset="-34"/>
                <a:cs typeface="TH SarabunPSK" pitchFamily="34" charset="-34"/>
              </a:rPr>
              <a:t>)</a:t>
            </a:r>
            <a:endParaRPr kumimoji="0" lang="th-TH" sz="2800" b="1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H SarabunPSK" pitchFamily="34" charset="-34"/>
              <a:ea typeface="+mn-ea"/>
              <a:cs typeface="TH SarabunPSK" pitchFamily="34" charset="-34"/>
            </a:endParaRPr>
          </a:p>
        </p:txBody>
      </p:sp>
      <p:sp>
        <p:nvSpPr>
          <p:cNvPr id="37" name="Subtitle 2"/>
          <p:cNvSpPr txBox="1">
            <a:spLocks/>
          </p:cNvSpPr>
          <p:nvPr/>
        </p:nvSpPr>
        <p:spPr>
          <a:xfrm>
            <a:off x="2590800" y="1752600"/>
            <a:ext cx="2057400" cy="5334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บริหารจัดการ</a:t>
            </a:r>
          </a:p>
        </p:txBody>
      </p:sp>
      <p:sp>
        <p:nvSpPr>
          <p:cNvPr id="38" name="Subtitle 2"/>
          <p:cNvSpPr txBox="1">
            <a:spLocks/>
          </p:cNvSpPr>
          <p:nvPr/>
        </p:nvSpPr>
        <p:spPr>
          <a:xfrm>
            <a:off x="4191000" y="1676400"/>
            <a:ext cx="1981200" cy="5334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ผลผลิต</a:t>
            </a:r>
          </a:p>
        </p:txBody>
      </p:sp>
      <p:sp>
        <p:nvSpPr>
          <p:cNvPr id="39" name="Subtitle 2"/>
          <p:cNvSpPr txBox="1">
            <a:spLocks/>
          </p:cNvSpPr>
          <p:nvPr/>
        </p:nvSpPr>
        <p:spPr>
          <a:xfrm>
            <a:off x="4191000" y="2057400"/>
            <a:ext cx="1981200" cy="5334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lang="th-TH" sz="3200" b="1" dirty="0" smtClean="0">
                <a:solidFill>
                  <a:srgbClr val="0070C0"/>
                </a:solidFill>
                <a:latin typeface="TH SarabunPSK" pitchFamily="34" charset="-34"/>
                <a:cs typeface="TH SarabunPSK" pitchFamily="34" charset="-34"/>
              </a:rPr>
              <a:t>(</a:t>
            </a:r>
            <a:r>
              <a:rPr lang="en-US" sz="3200" b="1" dirty="0" smtClean="0">
                <a:solidFill>
                  <a:srgbClr val="0070C0"/>
                </a:solidFill>
                <a:latin typeface="TH SarabunPSK" pitchFamily="34" charset="-34"/>
                <a:cs typeface="TH SarabunPSK" pitchFamily="34" charset="-34"/>
              </a:rPr>
              <a:t>output</a:t>
            </a:r>
            <a:r>
              <a:rPr lang="th-TH" sz="3200" b="1" dirty="0" smtClean="0">
                <a:solidFill>
                  <a:srgbClr val="0070C0"/>
                </a:solidFill>
                <a:latin typeface="TH SarabunPSK" pitchFamily="34" charset="-34"/>
                <a:cs typeface="TH SarabunPSK" pitchFamily="34" charset="-34"/>
              </a:rPr>
              <a:t>)</a:t>
            </a:r>
            <a:endParaRPr kumimoji="0" lang="th-TH" sz="2800" b="1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H SarabunPSK" pitchFamily="34" charset="-34"/>
              <a:ea typeface="+mn-ea"/>
              <a:cs typeface="TH SarabunPSK" pitchFamily="34" charset="-34"/>
            </a:endParaRPr>
          </a:p>
        </p:txBody>
      </p:sp>
      <p:sp>
        <p:nvSpPr>
          <p:cNvPr id="40" name="Subtitle 2"/>
          <p:cNvSpPr txBox="1">
            <a:spLocks/>
          </p:cNvSpPr>
          <p:nvPr/>
        </p:nvSpPr>
        <p:spPr>
          <a:xfrm>
            <a:off x="5943600" y="1676400"/>
            <a:ext cx="2590800" cy="5334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ผลลัพธ์/ผลกระทบ</a:t>
            </a:r>
          </a:p>
        </p:txBody>
      </p:sp>
      <p:sp>
        <p:nvSpPr>
          <p:cNvPr id="41" name="Subtitle 2"/>
          <p:cNvSpPr txBox="1">
            <a:spLocks/>
          </p:cNvSpPr>
          <p:nvPr/>
        </p:nvSpPr>
        <p:spPr>
          <a:xfrm>
            <a:off x="5867400" y="2057400"/>
            <a:ext cx="2819400" cy="5334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lang="th-TH" sz="3200" b="1" dirty="0" smtClean="0">
                <a:solidFill>
                  <a:srgbClr val="0070C0"/>
                </a:solidFill>
                <a:latin typeface="TH SarabunPSK" pitchFamily="34" charset="-34"/>
                <a:cs typeface="TH SarabunPSK" pitchFamily="34" charset="-34"/>
              </a:rPr>
              <a:t>(</a:t>
            </a:r>
            <a:r>
              <a:rPr lang="en-US" sz="3200" b="1" dirty="0" smtClean="0">
                <a:solidFill>
                  <a:srgbClr val="0070C0"/>
                </a:solidFill>
                <a:latin typeface="TH SarabunPSK" pitchFamily="34" charset="-34"/>
                <a:cs typeface="TH SarabunPSK" pitchFamily="34" charset="-34"/>
              </a:rPr>
              <a:t>outcome/impact</a:t>
            </a:r>
            <a:r>
              <a:rPr lang="th-TH" sz="3200" b="1" dirty="0" smtClean="0">
                <a:solidFill>
                  <a:srgbClr val="0070C0"/>
                </a:solidFill>
                <a:latin typeface="TH SarabunPSK" pitchFamily="34" charset="-34"/>
                <a:cs typeface="TH SarabunPSK" pitchFamily="34" charset="-34"/>
              </a:rPr>
              <a:t>)</a:t>
            </a:r>
            <a:endParaRPr kumimoji="0" lang="th-TH" sz="2800" b="1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H SarabunPSK" pitchFamily="34" charset="-34"/>
              <a:ea typeface="+mn-ea"/>
              <a:cs typeface="TH SarabunPSK" pitchFamily="34" charset="-34"/>
            </a:endParaRPr>
          </a:p>
        </p:txBody>
      </p:sp>
      <p:pic>
        <p:nvPicPr>
          <p:cNvPr id="2086" name="Picture 38" descr="http://www.researchrockstar.com/wp-content/uploads/2011/03/bigstock_Graph_analysis_11233205.jpg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4572000" y="5029200"/>
            <a:ext cx="1295400" cy="1295400"/>
          </a:xfrm>
          <a:prstGeom prst="rect">
            <a:avLst/>
          </a:prstGeom>
          <a:noFill/>
        </p:spPr>
      </p:pic>
      <p:sp>
        <p:nvSpPr>
          <p:cNvPr id="43" name="Rounded Rectangle 42"/>
          <p:cNvSpPr/>
          <p:nvPr/>
        </p:nvSpPr>
        <p:spPr>
          <a:xfrm>
            <a:off x="4572000" y="4724400"/>
            <a:ext cx="1295400" cy="1752600"/>
          </a:xfrm>
          <a:prstGeom prst="roundRect">
            <a:avLst/>
          </a:prstGeom>
          <a:noFill/>
          <a:ln w="1905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304800" y="287400"/>
            <a:ext cx="8534400" cy="1008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228600" y="228600"/>
            <a:ext cx="8610600" cy="1143000"/>
          </a:xfrm>
        </p:spPr>
        <p:txBody>
          <a:bodyPr>
            <a:noAutofit/>
          </a:bodyPr>
          <a:lstStyle/>
          <a:p>
            <a:pPr algn="ctr"/>
            <a:r>
              <a:rPr lang="th-TH" sz="4400" dirty="0" smtClean="0">
                <a:solidFill>
                  <a:srgbClr val="FFFFFF"/>
                </a:solidFill>
                <a:latin typeface="TH SarabunPSK" pitchFamily="34" charset="-34"/>
                <a:cs typeface="TH SarabunPSK" pitchFamily="34" charset="-34"/>
              </a:rPr>
              <a:t>ตัวชี้วัดสำหรับการประเมินผลระบบการวิจัยและพัฒนา</a:t>
            </a:r>
            <a:endParaRPr lang="en-US" sz="4400" dirty="0">
              <a:solidFill>
                <a:srgbClr val="FFFFFF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grpSp>
        <p:nvGrpSpPr>
          <p:cNvPr id="58" name="Group 57"/>
          <p:cNvGrpSpPr/>
          <p:nvPr/>
        </p:nvGrpSpPr>
        <p:grpSpPr>
          <a:xfrm>
            <a:off x="457200" y="1447800"/>
            <a:ext cx="8229600" cy="707886"/>
            <a:chOff x="457200" y="1447800"/>
            <a:chExt cx="8229600" cy="707886"/>
          </a:xfrm>
        </p:grpSpPr>
        <p:sp>
          <p:nvSpPr>
            <p:cNvPr id="52" name="Rectangle 51"/>
            <p:cNvSpPr/>
            <p:nvPr/>
          </p:nvSpPr>
          <p:spPr>
            <a:xfrm>
              <a:off x="457200" y="1447800"/>
              <a:ext cx="8229600" cy="609600"/>
            </a:xfrm>
            <a:prstGeom prst="rect">
              <a:avLst/>
            </a:prstGeom>
            <a:solidFill>
              <a:srgbClr val="FFFF00"/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473092" y="1447800"/>
              <a:ext cx="5440913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None/>
              </a:pPr>
              <a:r>
                <a:rPr lang="th-TH" sz="4000" b="1" dirty="0" smtClean="0">
                  <a:latin typeface="TH SarabunPSK" pitchFamily="34" charset="-34"/>
                  <a:cs typeface="TH SarabunPSK" pitchFamily="34" charset="-34"/>
                </a:rPr>
                <a:t>เน้นการประเมินผลลัพธ์และผลกระทบ</a:t>
              </a:r>
            </a:p>
          </p:txBody>
        </p:sp>
      </p:grpSp>
      <p:sp>
        <p:nvSpPr>
          <p:cNvPr id="47" name="Rectangle 46"/>
          <p:cNvSpPr/>
          <p:nvPr/>
        </p:nvSpPr>
        <p:spPr>
          <a:xfrm>
            <a:off x="685800" y="2057400"/>
            <a:ext cx="69797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600" b="1" dirty="0" smtClean="0">
                <a:solidFill>
                  <a:srgbClr val="3333FF"/>
                </a:solidFill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sz="3600" b="1" dirty="0" smtClean="0">
                <a:solidFill>
                  <a:srgbClr val="3333FF"/>
                </a:solidFill>
                <a:latin typeface="TH SarabunPSK" pitchFamily="34" charset="-34"/>
                <a:cs typeface="TH SarabunPSK" pitchFamily="34" charset="-34"/>
              </a:rPr>
              <a:t>เน้นสร้าง </a:t>
            </a:r>
            <a:r>
              <a:rPr lang="en-US" sz="3600" b="1" dirty="0" smtClean="0">
                <a:solidFill>
                  <a:srgbClr val="3333FF"/>
                </a:solidFill>
                <a:latin typeface="TH SarabunPSK" pitchFamily="34" charset="-34"/>
                <a:cs typeface="TH SarabunPSK" pitchFamily="34" charset="-34"/>
              </a:rPr>
              <a:t>accountability </a:t>
            </a:r>
            <a:r>
              <a:rPr lang="th-TH" sz="3600" b="1" dirty="0" smtClean="0">
                <a:solidFill>
                  <a:srgbClr val="3333FF"/>
                </a:solidFill>
                <a:latin typeface="TH SarabunPSK" pitchFamily="34" charset="-34"/>
                <a:cs typeface="TH SarabunPSK" pitchFamily="34" charset="-34"/>
              </a:rPr>
              <a:t>และ </a:t>
            </a:r>
            <a:r>
              <a:rPr lang="en-US" sz="3600" b="1" dirty="0" smtClean="0">
                <a:solidFill>
                  <a:srgbClr val="3333FF"/>
                </a:solidFill>
                <a:latin typeface="TH SarabunPSK" pitchFamily="34" charset="-34"/>
                <a:cs typeface="TH SarabunPSK" pitchFamily="34" charset="-34"/>
              </a:rPr>
              <a:t>value for money</a:t>
            </a:r>
            <a:endParaRPr lang="th-TH" sz="3600" b="1" dirty="0" smtClean="0">
              <a:solidFill>
                <a:srgbClr val="3333FF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685800" y="2554069"/>
            <a:ext cx="430919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h-TH" sz="3600" b="1" dirty="0" smtClean="0">
                <a:solidFill>
                  <a:srgbClr val="3333FF"/>
                </a:solidFill>
                <a:latin typeface="TH SarabunPSK" pitchFamily="34" charset="-34"/>
                <a:cs typeface="TH SarabunPSK" pitchFamily="34" charset="-34"/>
              </a:rPr>
              <a:t> ไม่เน้นการประเมินกระบวนการ</a:t>
            </a:r>
          </a:p>
        </p:txBody>
      </p:sp>
      <p:grpSp>
        <p:nvGrpSpPr>
          <p:cNvPr id="56" name="Group 55"/>
          <p:cNvGrpSpPr/>
          <p:nvPr/>
        </p:nvGrpSpPr>
        <p:grpSpPr>
          <a:xfrm>
            <a:off x="457200" y="3200400"/>
            <a:ext cx="8229600" cy="707886"/>
            <a:chOff x="457200" y="3200400"/>
            <a:chExt cx="8229600" cy="707886"/>
          </a:xfrm>
        </p:grpSpPr>
        <p:sp>
          <p:nvSpPr>
            <p:cNvPr id="53" name="Rectangle 52"/>
            <p:cNvSpPr/>
            <p:nvPr/>
          </p:nvSpPr>
          <p:spPr>
            <a:xfrm>
              <a:off x="457200" y="3200400"/>
              <a:ext cx="8229600" cy="609600"/>
            </a:xfrm>
            <a:prstGeom prst="rect">
              <a:avLst/>
            </a:prstGeom>
            <a:solidFill>
              <a:srgbClr val="FFFF00"/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457200" y="3200400"/>
              <a:ext cx="7247497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None/>
              </a:pPr>
              <a:r>
                <a:rPr lang="th-TH" sz="4000" b="1" dirty="0" smtClean="0">
                  <a:latin typeface="TH SarabunPSK" pitchFamily="34" charset="-34"/>
                  <a:cs typeface="TH SarabunPSK" pitchFamily="34" charset="-34"/>
                </a:rPr>
                <a:t>ทำให้การประเมินง่ายและมีต้นทุนต่ำที่สุดต่อทุกฝ่าย</a:t>
              </a:r>
            </a:p>
          </p:txBody>
        </p:sp>
      </p:grpSp>
      <p:sp>
        <p:nvSpPr>
          <p:cNvPr id="50" name="Rectangle 49"/>
          <p:cNvSpPr/>
          <p:nvPr/>
        </p:nvSpPr>
        <p:spPr>
          <a:xfrm>
            <a:off x="669908" y="3905071"/>
            <a:ext cx="821571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600" b="1" dirty="0" smtClean="0">
                <a:solidFill>
                  <a:srgbClr val="3333FF"/>
                </a:solidFill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sz="3600" b="1" dirty="0" smtClean="0">
                <a:solidFill>
                  <a:srgbClr val="3333FF"/>
                </a:solidFill>
                <a:latin typeface="TH SarabunPSK" pitchFamily="34" charset="-34"/>
                <a:cs typeface="TH SarabunPSK" pitchFamily="34" charset="-34"/>
              </a:rPr>
              <a:t>ใช้ตัวชี้วัดที่มีการใช้อยู่ในการประเมินอื่นๆ และเพิ่มตัวชี้วัดใหม่</a:t>
            </a:r>
          </a:p>
          <a:p>
            <a:r>
              <a:rPr lang="th-TH" sz="3600" b="1" dirty="0" smtClean="0">
                <a:solidFill>
                  <a:srgbClr val="3333FF"/>
                </a:solidFill>
                <a:latin typeface="TH SarabunPSK" pitchFamily="34" charset="-34"/>
                <a:cs typeface="TH SarabunPSK" pitchFamily="34" charset="-34"/>
              </a:rPr>
              <a:t>   เท่าที่จำเป็น</a:t>
            </a:r>
          </a:p>
        </p:txBody>
      </p:sp>
      <p:sp>
        <p:nvSpPr>
          <p:cNvPr id="51" name="Rectangle 50"/>
          <p:cNvSpPr/>
          <p:nvPr/>
        </p:nvSpPr>
        <p:spPr>
          <a:xfrm>
            <a:off x="669908" y="4971871"/>
            <a:ext cx="811632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h-TH" sz="3600" b="1" dirty="0" smtClean="0">
                <a:solidFill>
                  <a:srgbClr val="3333FF"/>
                </a:solidFill>
                <a:latin typeface="TH SarabunPSK" pitchFamily="34" charset="-34"/>
                <a:cs typeface="TH SarabunPSK" pitchFamily="34" charset="-34"/>
              </a:rPr>
              <a:t> ลดภาระในการรายงานข้อมูล โดยเชื่อมโยงเข้ากับกระบวนการ</a:t>
            </a:r>
          </a:p>
          <a:p>
            <a:r>
              <a:rPr lang="th-TH" sz="3600" b="1" dirty="0" smtClean="0">
                <a:solidFill>
                  <a:srgbClr val="3333FF"/>
                </a:solidFill>
                <a:latin typeface="TH SarabunPSK" pitchFamily="34" charset="-34"/>
                <a:cs typeface="TH SarabunPSK" pitchFamily="34" charset="-34"/>
              </a:rPr>
              <a:t>  ในปัจจุบัน</a:t>
            </a:r>
          </a:p>
        </p:txBody>
      </p:sp>
      <p:grpSp>
        <p:nvGrpSpPr>
          <p:cNvPr id="57" name="Group 56"/>
          <p:cNvGrpSpPr/>
          <p:nvPr/>
        </p:nvGrpSpPr>
        <p:grpSpPr>
          <a:xfrm>
            <a:off x="457200" y="6073914"/>
            <a:ext cx="8229600" cy="707886"/>
            <a:chOff x="457200" y="6073914"/>
            <a:chExt cx="8229600" cy="707886"/>
          </a:xfrm>
        </p:grpSpPr>
        <p:sp>
          <p:nvSpPr>
            <p:cNvPr id="54" name="Rectangle 53"/>
            <p:cNvSpPr/>
            <p:nvPr/>
          </p:nvSpPr>
          <p:spPr>
            <a:xfrm>
              <a:off x="457200" y="6073914"/>
              <a:ext cx="8229600" cy="609600"/>
            </a:xfrm>
            <a:prstGeom prst="rect">
              <a:avLst/>
            </a:prstGeom>
            <a:solidFill>
              <a:srgbClr val="FFFF00"/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457200" y="6073914"/>
              <a:ext cx="6051657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None/>
              </a:pPr>
              <a:r>
                <a:rPr lang="th-TH" sz="4000" b="1" dirty="0" smtClean="0">
                  <a:latin typeface="TH SarabunPSK" pitchFamily="34" charset="-34"/>
                  <a:cs typeface="TH SarabunPSK" pitchFamily="34" charset="-34"/>
                </a:rPr>
                <a:t>คำนึงถึงลักษณะเฉพาะของแต่ละสาขาวิชา</a:t>
              </a:r>
            </a:p>
          </p:txBody>
        </p:sp>
      </p:grp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8" grpId="0"/>
      <p:bldP spid="50" grpId="0"/>
      <p:bldP spid="5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304800" y="287400"/>
            <a:ext cx="8534400" cy="1008000"/>
          </a:xfrm>
          <a:prstGeom prst="roundRect">
            <a:avLst/>
          </a:prstGeom>
          <a:solidFill>
            <a:srgbClr val="FFFF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228600" y="228600"/>
            <a:ext cx="8610600" cy="1143000"/>
          </a:xfrm>
        </p:spPr>
        <p:txBody>
          <a:bodyPr>
            <a:noAutofit/>
          </a:bodyPr>
          <a:lstStyle/>
          <a:p>
            <a:pPr algn="ctr"/>
            <a:r>
              <a:rPr lang="th-TH" sz="4400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ลักษณะเฉพาะของการวิจัยแต่ละสาขา</a:t>
            </a:r>
            <a:endParaRPr lang="en-US" sz="4400" dirty="0">
              <a:solidFill>
                <a:schemeClr val="tx1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473092" y="1447800"/>
            <a:ext cx="279435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4000" b="1" dirty="0" smtClean="0"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sz="4000" b="1" dirty="0" smtClean="0">
                <a:latin typeface="TH SarabunPSK" pitchFamily="34" charset="-34"/>
                <a:cs typeface="TH SarabunPSK" pitchFamily="34" charset="-34"/>
              </a:rPr>
              <a:t>เกษตรศาสตร์ </a:t>
            </a:r>
            <a:r>
              <a:rPr lang="en-US" sz="4000" b="1" dirty="0" smtClean="0">
                <a:latin typeface="TH SarabunPSK" pitchFamily="34" charset="-34"/>
                <a:cs typeface="TH SarabunPSK" pitchFamily="34" charset="-34"/>
              </a:rPr>
              <a:t>:</a:t>
            </a:r>
            <a:endParaRPr lang="th-TH" sz="4000" b="1" dirty="0" smtClean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685800" y="2057400"/>
            <a:ext cx="8093882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3600" b="1" dirty="0" smtClean="0">
                <a:solidFill>
                  <a:srgbClr val="3333FF"/>
                </a:solidFill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sz="3600" b="1" dirty="0" smtClean="0">
                <a:solidFill>
                  <a:srgbClr val="3333FF"/>
                </a:solidFill>
                <a:latin typeface="TH SarabunPSK" pitchFamily="34" charset="-34"/>
                <a:cs typeface="TH SarabunPSK" pitchFamily="34" charset="-34"/>
              </a:rPr>
              <a:t>เทคโนโลยีใหม่ที่ใช้ในวงกว้างอาจเปลี่ยนปริมาณ และราคา</a:t>
            </a:r>
          </a:p>
          <a:p>
            <a:r>
              <a:rPr lang="th-TH" sz="3600" b="1" dirty="0" smtClean="0">
                <a:solidFill>
                  <a:srgbClr val="3333FF"/>
                </a:solidFill>
                <a:latin typeface="TH SarabunPSK" pitchFamily="34" charset="-34"/>
                <a:cs typeface="TH SarabunPSK" pitchFamily="34" charset="-34"/>
              </a:rPr>
              <a:t>   ของผลผลิตการเกษตร หรือแม้กระทั่งราคาของปัจจัยการผลิต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57200" y="3219271"/>
            <a:ext cx="571502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4000" b="1" dirty="0" smtClean="0"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sz="4000" b="1" dirty="0" smtClean="0">
                <a:latin typeface="TH SarabunPSK" pitchFamily="34" charset="-34"/>
                <a:cs typeface="TH SarabunPSK" pitchFamily="34" charset="-34"/>
              </a:rPr>
              <a:t>วิทยาศาสตร์การแพทย์และสุขภาพ </a:t>
            </a:r>
            <a:r>
              <a:rPr lang="en-US" sz="4000" b="1" dirty="0" smtClean="0">
                <a:latin typeface="TH SarabunPSK" pitchFamily="34" charset="-34"/>
                <a:cs typeface="TH SarabunPSK" pitchFamily="34" charset="-34"/>
              </a:rPr>
              <a:t>:</a:t>
            </a:r>
            <a:endParaRPr lang="th-TH" sz="4000" b="1" dirty="0" smtClean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69908" y="3828871"/>
            <a:ext cx="7040710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3600" b="1" dirty="0" smtClean="0">
                <a:solidFill>
                  <a:srgbClr val="3333FF"/>
                </a:solidFill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sz="3600" b="1" dirty="0" smtClean="0">
                <a:solidFill>
                  <a:srgbClr val="3333FF"/>
                </a:solidFill>
                <a:latin typeface="TH SarabunPSK" pitchFamily="34" charset="-34"/>
                <a:cs typeface="TH SarabunPSK" pitchFamily="34" charset="-34"/>
              </a:rPr>
              <a:t>การวิจัยอาจมีผลกระทบต่อสุขภาพประชาชน ซึ่งควร</a:t>
            </a:r>
          </a:p>
          <a:p>
            <a:r>
              <a:rPr lang="th-TH" sz="3600" b="1" dirty="0" smtClean="0">
                <a:solidFill>
                  <a:srgbClr val="3333FF"/>
                </a:solidFill>
                <a:latin typeface="TH SarabunPSK" pitchFamily="34" charset="-34"/>
                <a:cs typeface="TH SarabunPSK" pitchFamily="34" charset="-34"/>
              </a:rPr>
              <a:t>   วัดแยกต่างหาก</a:t>
            </a:r>
          </a:p>
        </p:txBody>
      </p:sp>
      <p:sp>
        <p:nvSpPr>
          <p:cNvPr id="16" name="Rectangle 15"/>
          <p:cNvSpPr/>
          <p:nvPr/>
        </p:nvSpPr>
        <p:spPr>
          <a:xfrm>
            <a:off x="655490" y="4895671"/>
            <a:ext cx="854913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3600" b="1" dirty="0" smtClean="0">
                <a:solidFill>
                  <a:srgbClr val="3333FF"/>
                </a:solidFill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sz="3600" b="1" dirty="0" smtClean="0">
                <a:solidFill>
                  <a:srgbClr val="3333FF"/>
                </a:solidFill>
                <a:latin typeface="TH SarabunPSK" pitchFamily="34" charset="-34"/>
                <a:cs typeface="TH SarabunPSK" pitchFamily="34" charset="-34"/>
              </a:rPr>
              <a:t>รัฐมีบทบาทมากในการให้บริการสาธารณสุข จึงต้องคิดผลกระทบ</a:t>
            </a:r>
          </a:p>
          <a:p>
            <a:r>
              <a:rPr lang="th-TH" sz="3600" b="1" dirty="0" smtClean="0">
                <a:solidFill>
                  <a:srgbClr val="3333FF"/>
                </a:solidFill>
                <a:latin typeface="TH SarabunPSK" pitchFamily="34" charset="-34"/>
                <a:cs typeface="TH SarabunPSK" pitchFamily="34" charset="-34"/>
              </a:rPr>
              <a:t>   ต่อภาครัฐด้วย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304800" y="287400"/>
            <a:ext cx="8534400" cy="1008000"/>
          </a:xfrm>
          <a:prstGeom prst="roundRect">
            <a:avLst/>
          </a:prstGeom>
          <a:solidFill>
            <a:srgbClr val="FFFF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228600" y="228600"/>
            <a:ext cx="8610600" cy="1143000"/>
          </a:xfrm>
        </p:spPr>
        <p:txBody>
          <a:bodyPr>
            <a:noAutofit/>
          </a:bodyPr>
          <a:lstStyle/>
          <a:p>
            <a:pPr algn="ctr"/>
            <a:r>
              <a:rPr lang="th-TH" sz="4400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ลักษณะเฉพาะของการวิจัยแต่ละสาขา</a:t>
            </a:r>
            <a:endParaRPr lang="en-US" sz="4400" dirty="0">
              <a:solidFill>
                <a:schemeClr val="tx1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473092" y="1447800"/>
            <a:ext cx="266130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4000" b="1" dirty="0" smtClean="0"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sz="4000" b="1" dirty="0" smtClean="0">
                <a:latin typeface="TH SarabunPSK" pitchFamily="34" charset="-34"/>
                <a:cs typeface="TH SarabunPSK" pitchFamily="34" charset="-34"/>
              </a:rPr>
              <a:t>สังคมศาสตร์ </a:t>
            </a:r>
            <a:r>
              <a:rPr lang="en-US" sz="4000" b="1" dirty="0" smtClean="0">
                <a:latin typeface="TH SarabunPSK" pitchFamily="34" charset="-34"/>
                <a:cs typeface="TH SarabunPSK" pitchFamily="34" charset="-34"/>
              </a:rPr>
              <a:t>:</a:t>
            </a:r>
            <a:endParaRPr lang="th-TH" sz="4000" b="1" dirty="0" smtClean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685800" y="2057400"/>
            <a:ext cx="831189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3600" b="1" dirty="0" smtClean="0">
                <a:solidFill>
                  <a:srgbClr val="3333FF"/>
                </a:solidFill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sz="3600" b="1" dirty="0" smtClean="0">
                <a:solidFill>
                  <a:srgbClr val="3333FF"/>
                </a:solidFill>
                <a:latin typeface="TH SarabunPSK" pitchFamily="34" charset="-34"/>
                <a:cs typeface="TH SarabunPSK" pitchFamily="34" charset="-34"/>
              </a:rPr>
              <a:t>งานวิจัยอาจมีผลกระทบต่อนโยบาย ทั้งการเปลี่ยนความเชื่อ</a:t>
            </a:r>
          </a:p>
          <a:p>
            <a:r>
              <a:rPr lang="th-TH" sz="3600" b="1" dirty="0" smtClean="0">
                <a:solidFill>
                  <a:srgbClr val="3333FF"/>
                </a:solidFill>
                <a:latin typeface="TH SarabunPSK" pitchFamily="34" charset="-34"/>
                <a:cs typeface="TH SarabunPSK" pitchFamily="34" charset="-34"/>
              </a:rPr>
              <a:t>   ในสังคม การป้องกันไม่ให้นโยบายไม่ดีหรือทำให้เกิดนโยบายที่ดี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57200" y="3219271"/>
            <a:ext cx="274466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4000" b="1" dirty="0" smtClean="0"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sz="4000" b="1" dirty="0" smtClean="0">
                <a:latin typeface="TH SarabunPSK" pitchFamily="34" charset="-34"/>
                <a:cs typeface="TH SarabunPSK" pitchFamily="34" charset="-34"/>
              </a:rPr>
              <a:t>มนุษยศาสตร์ </a:t>
            </a:r>
            <a:r>
              <a:rPr lang="en-US" sz="4000" b="1" dirty="0" smtClean="0">
                <a:latin typeface="TH SarabunPSK" pitchFamily="34" charset="-34"/>
                <a:cs typeface="TH SarabunPSK" pitchFamily="34" charset="-34"/>
              </a:rPr>
              <a:t>:</a:t>
            </a:r>
            <a:endParaRPr lang="th-TH" sz="4000" b="1" dirty="0" smtClean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69908" y="3828871"/>
            <a:ext cx="471635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3600" b="1" dirty="0" smtClean="0">
                <a:solidFill>
                  <a:srgbClr val="3333FF"/>
                </a:solidFill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sz="3600" b="1" dirty="0" smtClean="0">
                <a:solidFill>
                  <a:srgbClr val="3333FF"/>
                </a:solidFill>
                <a:latin typeface="TH SarabunPSK" pitchFamily="34" charset="-34"/>
                <a:cs typeface="TH SarabunPSK" pitchFamily="34" charset="-34"/>
              </a:rPr>
              <a:t>มีความหลากหลายในสาขาสูงมาก</a:t>
            </a:r>
          </a:p>
        </p:txBody>
      </p:sp>
      <p:sp>
        <p:nvSpPr>
          <p:cNvPr id="16" name="Rectangle 15"/>
          <p:cNvSpPr/>
          <p:nvPr/>
        </p:nvSpPr>
        <p:spPr>
          <a:xfrm>
            <a:off x="655490" y="4362271"/>
            <a:ext cx="8390438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3600" b="1" dirty="0" smtClean="0">
                <a:solidFill>
                  <a:srgbClr val="3333FF"/>
                </a:solidFill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sz="3600" b="1" dirty="0" smtClean="0">
                <a:solidFill>
                  <a:srgbClr val="3333FF"/>
                </a:solidFill>
                <a:latin typeface="TH SarabunPSK" pitchFamily="34" charset="-34"/>
                <a:cs typeface="TH SarabunPSK" pitchFamily="34" charset="-34"/>
              </a:rPr>
              <a:t>ผลงานไม่น้อยตีพิมพ์ในรูป </a:t>
            </a:r>
            <a:r>
              <a:rPr lang="en-US" sz="3600" b="1" dirty="0" smtClean="0">
                <a:solidFill>
                  <a:srgbClr val="3333FF"/>
                </a:solidFill>
                <a:latin typeface="TH SarabunPSK" pitchFamily="34" charset="-34"/>
                <a:cs typeface="TH SarabunPSK" pitchFamily="34" charset="-34"/>
              </a:rPr>
              <a:t>monograph </a:t>
            </a:r>
            <a:r>
              <a:rPr lang="th-TH" sz="3600" b="1" dirty="0" smtClean="0">
                <a:solidFill>
                  <a:srgbClr val="3333FF"/>
                </a:solidFill>
                <a:latin typeface="TH SarabunPSK" pitchFamily="34" charset="-34"/>
                <a:cs typeface="TH SarabunPSK" pitchFamily="34" charset="-34"/>
              </a:rPr>
              <a:t>หรือ </a:t>
            </a:r>
            <a:r>
              <a:rPr lang="en-US" sz="3600" b="1" dirty="0" smtClean="0">
                <a:solidFill>
                  <a:srgbClr val="3333FF"/>
                </a:solidFill>
                <a:latin typeface="TH SarabunPSK" pitchFamily="34" charset="-34"/>
                <a:cs typeface="TH SarabunPSK" pitchFamily="34" charset="-34"/>
              </a:rPr>
              <a:t>book chapter </a:t>
            </a:r>
          </a:p>
          <a:p>
            <a:r>
              <a:rPr lang="en-US" sz="3600" b="1" dirty="0" smtClean="0">
                <a:solidFill>
                  <a:srgbClr val="3333FF"/>
                </a:solidFill>
                <a:latin typeface="TH SarabunPSK" pitchFamily="34" charset="-34"/>
                <a:cs typeface="TH SarabunPSK" pitchFamily="34" charset="-34"/>
              </a:rPr>
              <a:t>   </a:t>
            </a:r>
            <a:r>
              <a:rPr lang="th-TH" sz="3600" b="1" dirty="0" smtClean="0">
                <a:solidFill>
                  <a:srgbClr val="3333FF"/>
                </a:solidFill>
                <a:latin typeface="TH SarabunPSK" pitchFamily="34" charset="-34"/>
                <a:cs typeface="TH SarabunPSK" pitchFamily="34" charset="-34"/>
              </a:rPr>
              <a:t>หรือผลงานที่ไม่ใช่ </a:t>
            </a:r>
            <a:r>
              <a:rPr lang="en-US" sz="3600" b="1" dirty="0" smtClean="0">
                <a:solidFill>
                  <a:srgbClr val="3333FF"/>
                </a:solidFill>
                <a:latin typeface="TH SarabunPSK" pitchFamily="34" charset="-34"/>
                <a:cs typeface="TH SarabunPSK" pitchFamily="34" charset="-34"/>
              </a:rPr>
              <a:t>text</a:t>
            </a:r>
            <a:endParaRPr lang="th-TH" sz="3600" b="1" dirty="0" smtClean="0">
              <a:solidFill>
                <a:srgbClr val="3333FF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77362" y="5429071"/>
            <a:ext cx="832792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3600" b="1" dirty="0" smtClean="0">
                <a:solidFill>
                  <a:srgbClr val="3333FF"/>
                </a:solidFill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sz="3600" b="1" dirty="0" smtClean="0">
                <a:solidFill>
                  <a:srgbClr val="3333FF"/>
                </a:solidFill>
                <a:latin typeface="TH SarabunPSK" pitchFamily="34" charset="-34"/>
                <a:cs typeface="TH SarabunPSK" pitchFamily="34" charset="-34"/>
              </a:rPr>
              <a:t>ฐานข้อมูลผลงานตีพิมพ์ไม่สมบูรณ์เท่ากับกรณีของวิทยาศาสตร์</a:t>
            </a:r>
          </a:p>
        </p:txBody>
      </p:sp>
      <p:sp>
        <p:nvSpPr>
          <p:cNvPr id="10" name="Rectangle 9"/>
          <p:cNvSpPr/>
          <p:nvPr/>
        </p:nvSpPr>
        <p:spPr>
          <a:xfrm>
            <a:off x="663679" y="5943600"/>
            <a:ext cx="815319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3600" b="1" dirty="0" smtClean="0">
                <a:solidFill>
                  <a:srgbClr val="3333FF"/>
                </a:solidFill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sz="3600" b="1" dirty="0" smtClean="0">
                <a:solidFill>
                  <a:srgbClr val="3333FF"/>
                </a:solidFill>
                <a:latin typeface="TH SarabunPSK" pitchFamily="34" charset="-34"/>
                <a:cs typeface="TH SarabunPSK" pitchFamily="34" charset="-34"/>
              </a:rPr>
              <a:t>เวลาในการอ้างอิงผลงานช้า แต่ยาวกว่ากรณีของวิทยาศาสตร์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ounded Rectangle 51"/>
          <p:cNvSpPr/>
          <p:nvPr/>
        </p:nvSpPr>
        <p:spPr>
          <a:xfrm>
            <a:off x="6934200" y="1524000"/>
            <a:ext cx="1828800" cy="627000"/>
          </a:xfrm>
          <a:prstGeom prst="roundRect">
            <a:avLst/>
          </a:prstGeom>
          <a:solidFill>
            <a:srgbClr val="00FF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ounded Rectangle 50"/>
          <p:cNvSpPr/>
          <p:nvPr/>
        </p:nvSpPr>
        <p:spPr>
          <a:xfrm>
            <a:off x="4724400" y="1524000"/>
            <a:ext cx="1828800" cy="627000"/>
          </a:xfrm>
          <a:prstGeom prst="roundRect">
            <a:avLst/>
          </a:prstGeom>
          <a:solidFill>
            <a:srgbClr val="0000FF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ounded Rectangle 49"/>
          <p:cNvSpPr/>
          <p:nvPr/>
        </p:nvSpPr>
        <p:spPr>
          <a:xfrm>
            <a:off x="2514600" y="1524000"/>
            <a:ext cx="1828800" cy="627000"/>
          </a:xfrm>
          <a:prstGeom prst="roundRect">
            <a:avLst/>
          </a:prstGeom>
          <a:solidFill>
            <a:srgbClr val="80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ounded Rectangle 48"/>
          <p:cNvSpPr/>
          <p:nvPr/>
        </p:nvSpPr>
        <p:spPr>
          <a:xfrm>
            <a:off x="304800" y="1524000"/>
            <a:ext cx="1828800" cy="627000"/>
          </a:xfrm>
          <a:prstGeom prst="roundRect">
            <a:avLst/>
          </a:prstGeom>
          <a:solidFill>
            <a:srgbClr val="FFFF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609600" y="287400"/>
            <a:ext cx="7848600" cy="1008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228600" y="228600"/>
            <a:ext cx="8610600" cy="1143000"/>
          </a:xfrm>
        </p:spPr>
        <p:txBody>
          <a:bodyPr>
            <a:noAutofit/>
          </a:bodyPr>
          <a:lstStyle/>
          <a:p>
            <a:pPr algn="ctr"/>
            <a:r>
              <a:rPr lang="th-TH" sz="4400" dirty="0" smtClean="0">
                <a:solidFill>
                  <a:srgbClr val="FFFFFF"/>
                </a:solidFill>
                <a:latin typeface="TH SarabunPSK" pitchFamily="34" charset="-34"/>
                <a:cs typeface="TH SarabunPSK" pitchFamily="34" charset="-34"/>
              </a:rPr>
              <a:t>ตัวชี้วัดภาพรวม</a:t>
            </a:r>
            <a:endParaRPr lang="en-US" sz="4400" dirty="0">
              <a:solidFill>
                <a:srgbClr val="FFFFFF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152400" y="1447800"/>
            <a:ext cx="2133600" cy="5181600"/>
          </a:xfrm>
          <a:prstGeom prst="roundRect">
            <a:avLst/>
          </a:prstGeom>
          <a:noFill/>
          <a:ln w="1905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ubtitle 2"/>
          <p:cNvSpPr txBox="1">
            <a:spLocks/>
          </p:cNvSpPr>
          <p:nvPr/>
        </p:nvSpPr>
        <p:spPr>
          <a:xfrm>
            <a:off x="228600" y="1524000"/>
            <a:ext cx="1981200" cy="5334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ปัจจัยนำเข้า</a:t>
            </a:r>
          </a:p>
        </p:txBody>
      </p:sp>
      <p:sp>
        <p:nvSpPr>
          <p:cNvPr id="35" name="Subtitle 2"/>
          <p:cNvSpPr txBox="1">
            <a:spLocks/>
          </p:cNvSpPr>
          <p:nvPr/>
        </p:nvSpPr>
        <p:spPr>
          <a:xfrm>
            <a:off x="2438400" y="1371600"/>
            <a:ext cx="1905000" cy="5334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กระบวนการ</a:t>
            </a:r>
          </a:p>
        </p:txBody>
      </p:sp>
      <p:sp>
        <p:nvSpPr>
          <p:cNvPr id="37" name="Subtitle 2"/>
          <p:cNvSpPr txBox="1">
            <a:spLocks/>
          </p:cNvSpPr>
          <p:nvPr/>
        </p:nvSpPr>
        <p:spPr>
          <a:xfrm>
            <a:off x="2362200" y="1676400"/>
            <a:ext cx="2057400" cy="5334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บริหารจัดการ</a:t>
            </a:r>
          </a:p>
        </p:txBody>
      </p:sp>
      <p:sp>
        <p:nvSpPr>
          <p:cNvPr id="38" name="Subtitle 2"/>
          <p:cNvSpPr txBox="1">
            <a:spLocks/>
          </p:cNvSpPr>
          <p:nvPr/>
        </p:nvSpPr>
        <p:spPr>
          <a:xfrm>
            <a:off x="4648200" y="1524000"/>
            <a:ext cx="1981200" cy="5334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ผลผลิต</a:t>
            </a:r>
          </a:p>
        </p:txBody>
      </p:sp>
      <p:sp>
        <p:nvSpPr>
          <p:cNvPr id="40" name="Subtitle 2"/>
          <p:cNvSpPr txBox="1">
            <a:spLocks/>
          </p:cNvSpPr>
          <p:nvPr/>
        </p:nvSpPr>
        <p:spPr>
          <a:xfrm>
            <a:off x="6633030" y="1447800"/>
            <a:ext cx="2362200" cy="5334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ผลลัพธ์/</a:t>
            </a:r>
          </a:p>
        </p:txBody>
      </p:sp>
      <p:sp>
        <p:nvSpPr>
          <p:cNvPr id="42" name="Rounded Rectangle 41"/>
          <p:cNvSpPr/>
          <p:nvPr/>
        </p:nvSpPr>
        <p:spPr>
          <a:xfrm>
            <a:off x="2362200" y="1447800"/>
            <a:ext cx="2133600" cy="5181600"/>
          </a:xfrm>
          <a:prstGeom prst="roundRect">
            <a:avLst/>
          </a:prstGeom>
          <a:noFill/>
          <a:ln w="1905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ounded Rectangle 46"/>
          <p:cNvSpPr/>
          <p:nvPr/>
        </p:nvSpPr>
        <p:spPr>
          <a:xfrm>
            <a:off x="4572000" y="1447800"/>
            <a:ext cx="2133600" cy="5181600"/>
          </a:xfrm>
          <a:prstGeom prst="roundRect">
            <a:avLst/>
          </a:prstGeom>
          <a:noFill/>
          <a:ln w="1905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ounded Rectangle 47"/>
          <p:cNvSpPr/>
          <p:nvPr/>
        </p:nvSpPr>
        <p:spPr>
          <a:xfrm>
            <a:off x="6781800" y="1447800"/>
            <a:ext cx="2133600" cy="518160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ubtitle 2"/>
          <p:cNvSpPr txBox="1">
            <a:spLocks/>
          </p:cNvSpPr>
          <p:nvPr/>
        </p:nvSpPr>
        <p:spPr>
          <a:xfrm>
            <a:off x="6629400" y="1676400"/>
            <a:ext cx="2362200" cy="5334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ผลกระทบ</a:t>
            </a:r>
          </a:p>
        </p:txBody>
      </p:sp>
      <p:sp>
        <p:nvSpPr>
          <p:cNvPr id="54" name="Rounded Rectangle 53"/>
          <p:cNvSpPr/>
          <p:nvPr/>
        </p:nvSpPr>
        <p:spPr>
          <a:xfrm>
            <a:off x="304800" y="2286000"/>
            <a:ext cx="1828800" cy="627000"/>
          </a:xfrm>
          <a:prstGeom prst="roundRect">
            <a:avLst/>
          </a:prstGeom>
          <a:solidFill>
            <a:srgbClr val="FFFFCC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ubtitle 2"/>
          <p:cNvSpPr txBox="1">
            <a:spLocks/>
          </p:cNvSpPr>
          <p:nvPr/>
        </p:nvSpPr>
        <p:spPr>
          <a:xfrm>
            <a:off x="152400" y="2286000"/>
            <a:ext cx="1981200" cy="5334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kumimoji="0" lang="th-TH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การลงทุนด้าน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R&amp;D</a:t>
            </a:r>
            <a:endParaRPr kumimoji="0" lang="th-TH" sz="24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H SarabunPSK" pitchFamily="34" charset="-34"/>
              <a:ea typeface="+mn-ea"/>
              <a:cs typeface="TH SarabunPSK" pitchFamily="34" charset="-34"/>
            </a:endParaRPr>
          </a:p>
        </p:txBody>
      </p:sp>
      <p:sp>
        <p:nvSpPr>
          <p:cNvPr id="56" name="Subtitle 2"/>
          <p:cNvSpPr txBox="1">
            <a:spLocks/>
          </p:cNvSpPr>
          <p:nvPr/>
        </p:nvSpPr>
        <p:spPr>
          <a:xfrm>
            <a:off x="152400" y="2514600"/>
            <a:ext cx="1981200" cy="5334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lang="th-TH" sz="2400" b="1" dirty="0" smtClean="0">
                <a:latin typeface="TH SarabunPSK" pitchFamily="34" charset="-34"/>
                <a:cs typeface="TH SarabunPSK" pitchFamily="34" charset="-34"/>
              </a:rPr>
              <a:t>(วช.</a:t>
            </a:r>
            <a:r>
              <a:rPr lang="en-US" sz="2400" b="1" dirty="0" smtClean="0">
                <a:latin typeface="TH SarabunPSK" pitchFamily="34" charset="-34"/>
                <a:cs typeface="TH SarabunPSK" pitchFamily="34" charset="-34"/>
              </a:rPr>
              <a:t>+</a:t>
            </a:r>
            <a:r>
              <a:rPr lang="th-TH" sz="2400" b="1" dirty="0" smtClean="0">
                <a:latin typeface="TH SarabunPSK" pitchFamily="34" charset="-34"/>
                <a:cs typeface="TH SarabunPSK" pitchFamily="34" charset="-34"/>
              </a:rPr>
              <a:t>สวทน.)</a:t>
            </a:r>
            <a:endParaRPr kumimoji="0" lang="th-TH" sz="24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H SarabunPSK" pitchFamily="34" charset="-34"/>
              <a:ea typeface="+mn-ea"/>
              <a:cs typeface="TH SarabunPSK" pitchFamily="34" charset="-34"/>
            </a:endParaRPr>
          </a:p>
        </p:txBody>
      </p:sp>
      <p:sp>
        <p:nvSpPr>
          <p:cNvPr id="57" name="Rounded Rectangle 56"/>
          <p:cNvSpPr/>
          <p:nvPr/>
        </p:nvSpPr>
        <p:spPr>
          <a:xfrm>
            <a:off x="304800" y="3124200"/>
            <a:ext cx="1828800" cy="627000"/>
          </a:xfrm>
          <a:prstGeom prst="roundRect">
            <a:avLst/>
          </a:prstGeom>
          <a:solidFill>
            <a:srgbClr val="FFFFCC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ubtitle 2"/>
          <p:cNvSpPr txBox="1">
            <a:spLocks/>
          </p:cNvSpPr>
          <p:nvPr/>
        </p:nvSpPr>
        <p:spPr>
          <a:xfrm>
            <a:off x="152400" y="3124200"/>
            <a:ext cx="1981200" cy="5334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lang="th-TH" sz="2400" b="1" dirty="0" smtClean="0">
                <a:latin typeface="TH SarabunPSK" pitchFamily="34" charset="-34"/>
                <a:cs typeface="TH SarabunPSK" pitchFamily="34" charset="-34"/>
              </a:rPr>
              <a:t>จำนวนนักวิจัย</a:t>
            </a:r>
            <a:endParaRPr kumimoji="0" lang="th-TH" sz="24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H SarabunPSK" pitchFamily="34" charset="-34"/>
              <a:ea typeface="+mn-ea"/>
              <a:cs typeface="TH SarabunPSK" pitchFamily="34" charset="-34"/>
            </a:endParaRPr>
          </a:p>
        </p:txBody>
      </p:sp>
      <p:sp>
        <p:nvSpPr>
          <p:cNvPr id="59" name="Subtitle 2"/>
          <p:cNvSpPr txBox="1">
            <a:spLocks/>
          </p:cNvSpPr>
          <p:nvPr/>
        </p:nvSpPr>
        <p:spPr>
          <a:xfrm>
            <a:off x="152400" y="3352800"/>
            <a:ext cx="1981200" cy="5334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lang="th-TH" sz="2400" b="1" dirty="0" smtClean="0">
                <a:latin typeface="TH SarabunPSK" pitchFamily="34" charset="-34"/>
                <a:cs typeface="TH SarabunPSK" pitchFamily="34" charset="-34"/>
              </a:rPr>
              <a:t>(วช.</a:t>
            </a:r>
            <a:r>
              <a:rPr lang="en-US" sz="2400" b="1" dirty="0" smtClean="0">
                <a:latin typeface="TH SarabunPSK" pitchFamily="34" charset="-34"/>
                <a:cs typeface="TH SarabunPSK" pitchFamily="34" charset="-34"/>
              </a:rPr>
              <a:t>+</a:t>
            </a:r>
            <a:r>
              <a:rPr lang="th-TH" sz="2400" b="1" dirty="0" smtClean="0">
                <a:latin typeface="TH SarabunPSK" pitchFamily="34" charset="-34"/>
                <a:cs typeface="TH SarabunPSK" pitchFamily="34" charset="-34"/>
              </a:rPr>
              <a:t>สวทน.)</a:t>
            </a:r>
            <a:endParaRPr kumimoji="0" lang="th-TH" sz="24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H SarabunPSK" pitchFamily="34" charset="-34"/>
              <a:ea typeface="+mn-ea"/>
              <a:cs typeface="TH SarabunPSK" pitchFamily="34" charset="-34"/>
            </a:endParaRPr>
          </a:p>
        </p:txBody>
      </p:sp>
      <p:sp>
        <p:nvSpPr>
          <p:cNvPr id="60" name="Rounded Rectangle 59"/>
          <p:cNvSpPr/>
          <p:nvPr/>
        </p:nvSpPr>
        <p:spPr>
          <a:xfrm>
            <a:off x="304800" y="3962400"/>
            <a:ext cx="1828800" cy="627000"/>
          </a:xfrm>
          <a:prstGeom prst="roundRect">
            <a:avLst/>
          </a:prstGeom>
          <a:solidFill>
            <a:srgbClr val="FFFFCC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ubtitle 2"/>
          <p:cNvSpPr txBox="1">
            <a:spLocks/>
          </p:cNvSpPr>
          <p:nvPr/>
        </p:nvSpPr>
        <p:spPr>
          <a:xfrm>
            <a:off x="152400" y="4038600"/>
            <a:ext cx="1981200" cy="5334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lang="th-TH" sz="2400" b="1" dirty="0" smtClean="0">
                <a:latin typeface="TH SarabunPSK" pitchFamily="34" charset="-34"/>
                <a:cs typeface="TH SarabunPSK" pitchFamily="34" charset="-34"/>
              </a:rPr>
              <a:t>โครงสร้างพื้นฐาน</a:t>
            </a:r>
            <a:endParaRPr kumimoji="0" lang="th-TH" sz="24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H SarabunPSK" pitchFamily="34" charset="-34"/>
              <a:ea typeface="+mn-ea"/>
              <a:cs typeface="TH SarabunPSK" pitchFamily="34" charset="-34"/>
            </a:endParaRPr>
          </a:p>
        </p:txBody>
      </p:sp>
      <p:sp>
        <p:nvSpPr>
          <p:cNvPr id="63" name="Rounded Rectangle 62"/>
          <p:cNvSpPr/>
          <p:nvPr/>
        </p:nvSpPr>
        <p:spPr>
          <a:xfrm>
            <a:off x="2514600" y="2286000"/>
            <a:ext cx="1828800" cy="1066800"/>
          </a:xfrm>
          <a:prstGeom prst="roundRect">
            <a:avLst/>
          </a:prstGeom>
          <a:solidFill>
            <a:srgbClr val="FFCCCC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ubtitle 2"/>
          <p:cNvSpPr txBox="1">
            <a:spLocks/>
          </p:cNvSpPr>
          <p:nvPr/>
        </p:nvSpPr>
        <p:spPr>
          <a:xfrm>
            <a:off x="2362200" y="2286000"/>
            <a:ext cx="1981200" cy="5334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kumimoji="0" lang="th-TH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การร่วมือกับนักวิจัย</a:t>
            </a:r>
          </a:p>
        </p:txBody>
      </p:sp>
      <p:sp>
        <p:nvSpPr>
          <p:cNvPr id="65" name="Subtitle 2"/>
          <p:cNvSpPr txBox="1">
            <a:spLocks/>
          </p:cNvSpPr>
          <p:nvPr/>
        </p:nvSpPr>
        <p:spPr>
          <a:xfrm>
            <a:off x="2362200" y="2590800"/>
            <a:ext cx="1981200" cy="5334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lang="th-TH" sz="2400" b="1" dirty="0" smtClean="0">
                <a:latin typeface="TH SarabunPSK" pitchFamily="34" charset="-34"/>
                <a:cs typeface="TH SarabunPSK" pitchFamily="34" charset="-34"/>
              </a:rPr>
              <a:t>อื่น/พันธมิตร/</a:t>
            </a:r>
          </a:p>
        </p:txBody>
      </p:sp>
      <p:sp>
        <p:nvSpPr>
          <p:cNvPr id="66" name="Subtitle 2"/>
          <p:cNvSpPr txBox="1">
            <a:spLocks/>
          </p:cNvSpPr>
          <p:nvPr/>
        </p:nvSpPr>
        <p:spPr>
          <a:xfrm>
            <a:off x="2362200" y="2895600"/>
            <a:ext cx="1981200" cy="5334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kumimoji="0" lang="th-TH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ผู้มีส่วนได้เสีย</a:t>
            </a:r>
          </a:p>
        </p:txBody>
      </p:sp>
      <p:sp>
        <p:nvSpPr>
          <p:cNvPr id="67" name="Rounded Rectangle 66"/>
          <p:cNvSpPr/>
          <p:nvPr/>
        </p:nvSpPr>
        <p:spPr>
          <a:xfrm>
            <a:off x="4724400" y="2286000"/>
            <a:ext cx="1828800" cy="1066800"/>
          </a:xfrm>
          <a:prstGeom prst="roundRect">
            <a:avLst/>
          </a:prstGeom>
          <a:solidFill>
            <a:srgbClr val="00FFFF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ubtitle 2"/>
          <p:cNvSpPr txBox="1">
            <a:spLocks/>
          </p:cNvSpPr>
          <p:nvPr/>
        </p:nvSpPr>
        <p:spPr>
          <a:xfrm>
            <a:off x="4572000" y="2362200"/>
            <a:ext cx="1981200" cy="5334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kumimoji="0" lang="th-TH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ผลงานตีพิมพ์และการ</a:t>
            </a:r>
          </a:p>
        </p:txBody>
      </p:sp>
      <p:sp>
        <p:nvSpPr>
          <p:cNvPr id="69" name="Subtitle 2"/>
          <p:cNvSpPr txBox="1">
            <a:spLocks/>
          </p:cNvSpPr>
          <p:nvPr/>
        </p:nvSpPr>
        <p:spPr>
          <a:xfrm>
            <a:off x="4572000" y="2667000"/>
            <a:ext cx="1981200" cy="5334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lang="th-TH" b="1" dirty="0" smtClean="0">
                <a:latin typeface="TH SarabunPSK" pitchFamily="34" charset="-34"/>
                <a:cs typeface="TH SarabunPSK" pitchFamily="34" charset="-34"/>
              </a:rPr>
              <a:t>อ้างอิงในวารสารวิชาการ</a:t>
            </a:r>
          </a:p>
        </p:txBody>
      </p:sp>
      <p:sp>
        <p:nvSpPr>
          <p:cNvPr id="70" name="Subtitle 2"/>
          <p:cNvSpPr txBox="1">
            <a:spLocks/>
          </p:cNvSpPr>
          <p:nvPr/>
        </p:nvSpPr>
        <p:spPr>
          <a:xfrm>
            <a:off x="4572000" y="2971800"/>
            <a:ext cx="1981200" cy="5334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kumimoji="0" lang="th-TH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ในประเทศ (</a:t>
            </a: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TCI</a:t>
            </a:r>
            <a:r>
              <a:rPr kumimoji="0" lang="th-TH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)</a:t>
            </a:r>
          </a:p>
        </p:txBody>
      </p:sp>
      <p:sp>
        <p:nvSpPr>
          <p:cNvPr id="71" name="Rounded Rectangle 70"/>
          <p:cNvSpPr/>
          <p:nvPr/>
        </p:nvSpPr>
        <p:spPr>
          <a:xfrm>
            <a:off x="4724400" y="3429000"/>
            <a:ext cx="1828800" cy="1066800"/>
          </a:xfrm>
          <a:prstGeom prst="roundRect">
            <a:avLst/>
          </a:prstGeom>
          <a:solidFill>
            <a:srgbClr val="00FFFF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ubtitle 2"/>
          <p:cNvSpPr txBox="1">
            <a:spLocks/>
          </p:cNvSpPr>
          <p:nvPr/>
        </p:nvSpPr>
        <p:spPr>
          <a:xfrm>
            <a:off x="4572000" y="3429000"/>
            <a:ext cx="1981200" cy="5334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kumimoji="0" lang="th-TH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ผลงานตีพิมพ์และการ</a:t>
            </a:r>
          </a:p>
        </p:txBody>
      </p:sp>
      <p:sp>
        <p:nvSpPr>
          <p:cNvPr id="76" name="Subtitle 2"/>
          <p:cNvSpPr txBox="1">
            <a:spLocks/>
          </p:cNvSpPr>
          <p:nvPr/>
        </p:nvSpPr>
        <p:spPr>
          <a:xfrm>
            <a:off x="4572000" y="3657600"/>
            <a:ext cx="1981200" cy="5334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lang="th-TH" b="1" dirty="0" smtClean="0">
                <a:latin typeface="TH SarabunPSK" pitchFamily="34" charset="-34"/>
                <a:cs typeface="TH SarabunPSK" pitchFamily="34" charset="-34"/>
              </a:rPr>
              <a:t>อ้างอิงในวารสารวิชาการ</a:t>
            </a:r>
          </a:p>
        </p:txBody>
      </p:sp>
      <p:sp>
        <p:nvSpPr>
          <p:cNvPr id="77" name="Subtitle 2"/>
          <p:cNvSpPr txBox="1">
            <a:spLocks/>
          </p:cNvSpPr>
          <p:nvPr/>
        </p:nvSpPr>
        <p:spPr>
          <a:xfrm>
            <a:off x="4572000" y="3886200"/>
            <a:ext cx="1981200" cy="5334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lang="th-TH" b="1" noProof="0" dirty="0" smtClean="0">
                <a:latin typeface="TH SarabunPSK" pitchFamily="34" charset="-34"/>
                <a:cs typeface="TH SarabunPSK" pitchFamily="34" charset="-34"/>
              </a:rPr>
              <a:t>ต่าง</a:t>
            </a:r>
            <a:r>
              <a:rPr kumimoji="0" lang="th-TH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ประเทศ</a:t>
            </a:r>
          </a:p>
        </p:txBody>
      </p:sp>
      <p:sp>
        <p:nvSpPr>
          <p:cNvPr id="78" name="Subtitle 2"/>
          <p:cNvSpPr txBox="1">
            <a:spLocks/>
          </p:cNvSpPr>
          <p:nvPr/>
        </p:nvSpPr>
        <p:spPr>
          <a:xfrm>
            <a:off x="4572000" y="4114800"/>
            <a:ext cx="1981200" cy="5334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lang="th-TH" b="1" noProof="0" dirty="0" smtClean="0">
                <a:latin typeface="TH SarabunPSK" pitchFamily="34" charset="-34"/>
                <a:cs typeface="TH SarabunPSK" pitchFamily="34" charset="-34"/>
              </a:rPr>
              <a:t>(</a:t>
            </a:r>
            <a:r>
              <a:rPr lang="en-US" b="1" noProof="0" dirty="0" err="1" smtClean="0">
                <a:latin typeface="TH SarabunPSK" pitchFamily="34" charset="-34"/>
                <a:cs typeface="TH SarabunPSK" pitchFamily="34" charset="-34"/>
              </a:rPr>
              <a:t>WoS</a:t>
            </a:r>
            <a:r>
              <a:rPr lang="en-US" b="1" noProof="0" dirty="0" smtClean="0">
                <a:latin typeface="TH SarabunPSK" pitchFamily="34" charset="-34"/>
                <a:cs typeface="TH SarabunPSK" pitchFamily="34" charset="-34"/>
              </a:rPr>
              <a:t>/Scopus/</a:t>
            </a:r>
            <a:r>
              <a:rPr lang="th-TH" b="1" noProof="0" dirty="0" smtClean="0">
                <a:latin typeface="TH SarabunPSK" pitchFamily="34" charset="-34"/>
                <a:cs typeface="TH SarabunPSK" pitchFamily="34" charset="-34"/>
              </a:rPr>
              <a:t>อื่นๆ)</a:t>
            </a:r>
            <a:endParaRPr kumimoji="0" lang="th-TH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H SarabunPSK" pitchFamily="34" charset="-34"/>
              <a:ea typeface="+mn-ea"/>
              <a:cs typeface="TH SarabunPSK" pitchFamily="34" charset="-34"/>
            </a:endParaRPr>
          </a:p>
        </p:txBody>
      </p:sp>
      <p:sp>
        <p:nvSpPr>
          <p:cNvPr id="80" name="Rounded Rectangle 79"/>
          <p:cNvSpPr/>
          <p:nvPr/>
        </p:nvSpPr>
        <p:spPr>
          <a:xfrm>
            <a:off x="4724400" y="4572000"/>
            <a:ext cx="1828800" cy="946150"/>
          </a:xfrm>
          <a:prstGeom prst="roundRect">
            <a:avLst/>
          </a:prstGeom>
          <a:solidFill>
            <a:srgbClr val="00FFFF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ubtitle 2"/>
          <p:cNvSpPr txBox="1">
            <a:spLocks/>
          </p:cNvSpPr>
          <p:nvPr/>
        </p:nvSpPr>
        <p:spPr>
          <a:xfrm>
            <a:off x="4572000" y="4572000"/>
            <a:ext cx="1981200" cy="5334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kumimoji="0" lang="th-TH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เอกสารอื่นๆ / กิจกรรม</a:t>
            </a:r>
          </a:p>
        </p:txBody>
      </p:sp>
      <p:sp>
        <p:nvSpPr>
          <p:cNvPr id="82" name="Subtitle 2"/>
          <p:cNvSpPr txBox="1">
            <a:spLocks/>
          </p:cNvSpPr>
          <p:nvPr/>
        </p:nvSpPr>
        <p:spPr>
          <a:xfrm>
            <a:off x="4572000" y="4876800"/>
            <a:ext cx="1981200" cy="5334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lang="th-TH" b="1" dirty="0" smtClean="0">
                <a:latin typeface="TH SarabunPSK" pitchFamily="34" charset="-34"/>
                <a:cs typeface="TH SarabunPSK" pitchFamily="34" charset="-34"/>
              </a:rPr>
              <a:t>เผยแพร่อื่นๆ/ การยกย่อง</a:t>
            </a:r>
          </a:p>
        </p:txBody>
      </p:sp>
      <p:sp>
        <p:nvSpPr>
          <p:cNvPr id="83" name="Subtitle 2"/>
          <p:cNvSpPr txBox="1">
            <a:spLocks/>
          </p:cNvSpPr>
          <p:nvPr/>
        </p:nvSpPr>
        <p:spPr>
          <a:xfrm>
            <a:off x="4572000" y="5181600"/>
            <a:ext cx="1981200" cy="5334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kumimoji="0" lang="th-TH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(การรายงานโดยผู้วิจัย)</a:t>
            </a:r>
          </a:p>
        </p:txBody>
      </p:sp>
      <p:sp>
        <p:nvSpPr>
          <p:cNvPr id="84" name="Rounded Rectangle 83"/>
          <p:cNvSpPr/>
          <p:nvPr/>
        </p:nvSpPr>
        <p:spPr>
          <a:xfrm>
            <a:off x="4724400" y="5593080"/>
            <a:ext cx="1828800" cy="946150"/>
          </a:xfrm>
          <a:prstGeom prst="roundRect">
            <a:avLst/>
          </a:prstGeom>
          <a:solidFill>
            <a:srgbClr val="00FFFF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ubtitle 2"/>
          <p:cNvSpPr txBox="1">
            <a:spLocks/>
          </p:cNvSpPr>
          <p:nvPr/>
        </p:nvSpPr>
        <p:spPr>
          <a:xfrm>
            <a:off x="4572000" y="5593080"/>
            <a:ext cx="1981200" cy="5334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kumimoji="0" lang="th-TH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ทรัพย์สินทางปัญญาอื่นๆ</a:t>
            </a:r>
          </a:p>
        </p:txBody>
      </p:sp>
      <p:sp>
        <p:nvSpPr>
          <p:cNvPr id="86" name="Subtitle 2"/>
          <p:cNvSpPr txBox="1">
            <a:spLocks/>
          </p:cNvSpPr>
          <p:nvPr/>
        </p:nvSpPr>
        <p:spPr>
          <a:xfrm>
            <a:off x="4572000" y="5897880"/>
            <a:ext cx="1981200" cy="5334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lang="th-TH" b="1" dirty="0" smtClean="0">
                <a:latin typeface="TH SarabunPSK" pitchFamily="34" charset="-34"/>
                <a:cs typeface="TH SarabunPSK" pitchFamily="34" charset="-34"/>
              </a:rPr>
              <a:t>(กรมทรัพย์สินทางปัญญา/</a:t>
            </a:r>
          </a:p>
        </p:txBody>
      </p:sp>
      <p:sp>
        <p:nvSpPr>
          <p:cNvPr id="87" name="Subtitle 2"/>
          <p:cNvSpPr txBox="1">
            <a:spLocks/>
          </p:cNvSpPr>
          <p:nvPr/>
        </p:nvSpPr>
        <p:spPr>
          <a:xfrm>
            <a:off x="4572000" y="6202680"/>
            <a:ext cx="1981200" cy="5334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kumimoji="0" lang="th-TH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อื่นๆ)</a:t>
            </a:r>
          </a:p>
        </p:txBody>
      </p:sp>
      <p:sp>
        <p:nvSpPr>
          <p:cNvPr id="88" name="Rounded Rectangle 87"/>
          <p:cNvSpPr/>
          <p:nvPr/>
        </p:nvSpPr>
        <p:spPr>
          <a:xfrm>
            <a:off x="6934200" y="2286000"/>
            <a:ext cx="1828800" cy="1066800"/>
          </a:xfrm>
          <a:prstGeom prst="roundRect">
            <a:avLst/>
          </a:prstGeom>
          <a:solidFill>
            <a:srgbClr val="99FFCC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ubtitle 2"/>
          <p:cNvSpPr txBox="1">
            <a:spLocks/>
          </p:cNvSpPr>
          <p:nvPr/>
        </p:nvSpPr>
        <p:spPr>
          <a:xfrm>
            <a:off x="6781800" y="2362200"/>
            <a:ext cx="1981200" cy="5334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kumimoji="0" lang="th-TH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ผลกระทบเชิงเศรษฐกิจ</a:t>
            </a:r>
          </a:p>
        </p:txBody>
      </p:sp>
      <p:sp>
        <p:nvSpPr>
          <p:cNvPr id="90" name="Subtitle 2"/>
          <p:cNvSpPr txBox="1">
            <a:spLocks/>
          </p:cNvSpPr>
          <p:nvPr/>
        </p:nvSpPr>
        <p:spPr>
          <a:xfrm>
            <a:off x="6781800" y="2667000"/>
            <a:ext cx="1981200" cy="5334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lang="th-TH" b="1" dirty="0" smtClean="0">
                <a:latin typeface="TH SarabunPSK" pitchFamily="34" charset="-34"/>
                <a:cs typeface="TH SarabunPSK" pitchFamily="34" charset="-34"/>
              </a:rPr>
              <a:t>มูลค่าส่วนเกิน</a:t>
            </a:r>
          </a:p>
        </p:txBody>
      </p:sp>
      <p:sp>
        <p:nvSpPr>
          <p:cNvPr id="91" name="Subtitle 2"/>
          <p:cNvSpPr txBox="1">
            <a:spLocks/>
          </p:cNvSpPr>
          <p:nvPr/>
        </p:nvSpPr>
        <p:spPr>
          <a:xfrm>
            <a:off x="6781800" y="2971800"/>
            <a:ext cx="1981200" cy="5334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kumimoji="0" lang="th-TH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(</a:t>
            </a: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economic surplus</a:t>
            </a:r>
            <a:r>
              <a:rPr kumimoji="0" lang="th-TH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)</a:t>
            </a:r>
          </a:p>
        </p:txBody>
      </p:sp>
      <p:sp>
        <p:nvSpPr>
          <p:cNvPr id="95" name="Rounded Rectangle 94"/>
          <p:cNvSpPr/>
          <p:nvPr/>
        </p:nvSpPr>
        <p:spPr>
          <a:xfrm>
            <a:off x="6934200" y="3429000"/>
            <a:ext cx="1828800" cy="1066800"/>
          </a:xfrm>
          <a:prstGeom prst="roundRect">
            <a:avLst/>
          </a:prstGeom>
          <a:solidFill>
            <a:srgbClr val="99FFCC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ubtitle 2"/>
          <p:cNvSpPr txBox="1">
            <a:spLocks/>
          </p:cNvSpPr>
          <p:nvPr/>
        </p:nvSpPr>
        <p:spPr>
          <a:xfrm>
            <a:off x="6781800" y="3505200"/>
            <a:ext cx="1981200" cy="5334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kumimoji="0" lang="th-TH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ผล</a:t>
            </a:r>
            <a:r>
              <a:rPr lang="th-TH" b="1" dirty="0" smtClean="0">
                <a:latin typeface="TH SarabunPSK" pitchFamily="34" charset="-34"/>
                <a:cs typeface="TH SarabunPSK" pitchFamily="34" charset="-34"/>
              </a:rPr>
              <a:t>กระทบเชิงสังคม </a:t>
            </a:r>
            <a:r>
              <a:rPr lang="en-US" b="1" dirty="0" smtClean="0">
                <a:latin typeface="TH SarabunPSK" pitchFamily="34" charset="-34"/>
                <a:cs typeface="TH SarabunPSK" pitchFamily="34" charset="-34"/>
              </a:rPr>
              <a:t>:</a:t>
            </a:r>
            <a:endParaRPr kumimoji="0" lang="th-TH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H SarabunPSK" pitchFamily="34" charset="-34"/>
              <a:ea typeface="+mn-ea"/>
              <a:cs typeface="TH SarabunPSK" pitchFamily="34" charset="-34"/>
            </a:endParaRPr>
          </a:p>
        </p:txBody>
      </p:sp>
      <p:sp>
        <p:nvSpPr>
          <p:cNvPr id="97" name="Subtitle 2"/>
          <p:cNvSpPr txBox="1">
            <a:spLocks/>
          </p:cNvSpPr>
          <p:nvPr/>
        </p:nvSpPr>
        <p:spPr>
          <a:xfrm>
            <a:off x="6781800" y="3810000"/>
            <a:ext cx="1981200" cy="5334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lang="th-TH" b="1" dirty="0" smtClean="0">
                <a:latin typeface="TH SarabunPSK" pitchFamily="34" charset="-34"/>
                <a:cs typeface="TH SarabunPSK" pitchFamily="34" charset="-34"/>
              </a:rPr>
              <a:t>คุณภาพชีวิต</a:t>
            </a:r>
          </a:p>
        </p:txBody>
      </p:sp>
      <p:sp>
        <p:nvSpPr>
          <p:cNvPr id="98" name="Subtitle 2"/>
          <p:cNvSpPr txBox="1">
            <a:spLocks/>
          </p:cNvSpPr>
          <p:nvPr/>
        </p:nvSpPr>
        <p:spPr>
          <a:xfrm>
            <a:off x="6781800" y="4114800"/>
            <a:ext cx="1981200" cy="5334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kumimoji="0" lang="th-TH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ความเท่าเทียมกันในสังคม</a:t>
            </a:r>
          </a:p>
        </p:txBody>
      </p:sp>
      <p:sp>
        <p:nvSpPr>
          <p:cNvPr id="99" name="Rounded Rectangle 98"/>
          <p:cNvSpPr/>
          <p:nvPr/>
        </p:nvSpPr>
        <p:spPr>
          <a:xfrm>
            <a:off x="6934200" y="4572000"/>
            <a:ext cx="1828800" cy="457200"/>
          </a:xfrm>
          <a:prstGeom prst="roundRect">
            <a:avLst/>
          </a:prstGeom>
          <a:solidFill>
            <a:srgbClr val="99FFCC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ubtitle 2"/>
          <p:cNvSpPr txBox="1">
            <a:spLocks/>
          </p:cNvSpPr>
          <p:nvPr/>
        </p:nvSpPr>
        <p:spPr>
          <a:xfrm>
            <a:off x="6781800" y="4648200"/>
            <a:ext cx="1981200" cy="5334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kumimoji="0" lang="th-TH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ผล</a:t>
            </a:r>
            <a:r>
              <a:rPr lang="th-TH" b="1" dirty="0" smtClean="0">
                <a:latin typeface="TH SarabunPSK" pitchFamily="34" charset="-34"/>
                <a:cs typeface="TH SarabunPSK" pitchFamily="34" charset="-34"/>
              </a:rPr>
              <a:t>กระทบเชิงสิ่งแวดล้อม</a:t>
            </a:r>
            <a:endParaRPr kumimoji="0" lang="th-TH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H SarabunPSK" pitchFamily="34" charset="-34"/>
              <a:ea typeface="+mn-ea"/>
              <a:cs typeface="TH SarabunPSK" pitchFamily="34" charset="-34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609600" y="1582800"/>
            <a:ext cx="7848600" cy="3141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228600" y="2590800"/>
            <a:ext cx="8610600" cy="1143000"/>
          </a:xfrm>
        </p:spPr>
        <p:txBody>
          <a:bodyPr>
            <a:noAutofit/>
          </a:bodyPr>
          <a:lstStyle/>
          <a:p>
            <a:pPr algn="ctr"/>
            <a:r>
              <a:rPr lang="en-US" sz="11500" dirty="0" smtClean="0">
                <a:solidFill>
                  <a:srgbClr val="FFFFFF"/>
                </a:solidFill>
                <a:latin typeface="TH SarabunPSK" pitchFamily="34" charset="-34"/>
                <a:cs typeface="TH SarabunPSK" pitchFamily="34" charset="-34"/>
              </a:rPr>
              <a:t>Any Questions ?</a:t>
            </a:r>
            <a:endParaRPr lang="en-US" sz="11500" dirty="0">
              <a:solidFill>
                <a:srgbClr val="FFFFFF"/>
              </a:solidFill>
              <a:latin typeface="TH SarabunPSK" pitchFamily="34" charset="-34"/>
              <a:cs typeface="TH SarabunPSK" pitchFamily="34" charset="-34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609600" y="1582800"/>
            <a:ext cx="7848600" cy="3141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228600" y="1600200"/>
            <a:ext cx="8610600" cy="3124200"/>
          </a:xfrm>
        </p:spPr>
        <p:txBody>
          <a:bodyPr>
            <a:noAutofit/>
          </a:bodyPr>
          <a:lstStyle/>
          <a:p>
            <a:pPr algn="ctr"/>
            <a:r>
              <a:rPr lang="th-TH" sz="8000" dirty="0" smtClean="0">
                <a:solidFill>
                  <a:srgbClr val="FFFFFF"/>
                </a:solidFill>
                <a:latin typeface="TH SarabunPSK" pitchFamily="34" charset="-34"/>
                <a:cs typeface="TH SarabunPSK" pitchFamily="34" charset="-34"/>
              </a:rPr>
              <a:t>โครงการต่างๆ ของ สวพ. ประจำปีงบประมาณ ๒๕๕๖</a:t>
            </a:r>
            <a:endParaRPr lang="en-US" sz="8000" dirty="0">
              <a:solidFill>
                <a:srgbClr val="FFFFFF"/>
              </a:solidFill>
              <a:latin typeface="TH SarabunPSK" pitchFamily="34" charset="-34"/>
              <a:cs typeface="TH SarabunPSK" pitchFamily="34" charset="-34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7" descr="RDI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30163"/>
            <a:ext cx="1763712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extBox 91"/>
          <p:cNvSpPr txBox="1">
            <a:spLocks noChangeArrowheads="1"/>
          </p:cNvSpPr>
          <p:nvPr/>
        </p:nvSpPr>
        <p:spPr bwMode="auto">
          <a:xfrm>
            <a:off x="323850" y="260350"/>
            <a:ext cx="85693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th-TH" sz="2800" dirty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โครงการพัฒนาการศึกษา ประจำปีงบประมาณ พ.ศ. </a:t>
            </a:r>
            <a:r>
              <a:rPr lang="th-TH" sz="2800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๒๕๕๖ </a:t>
            </a:r>
            <a:r>
              <a:rPr lang="th-TH" sz="2800" dirty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งบรายจ่ายอื่น</a:t>
            </a:r>
            <a:endParaRPr lang="en-US" sz="2800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2052" name="TextBox 16"/>
          <p:cNvSpPr txBox="1">
            <a:spLocks noChangeArrowheads="1"/>
          </p:cNvSpPr>
          <p:nvPr/>
        </p:nvSpPr>
        <p:spPr bwMode="auto">
          <a:xfrm>
            <a:off x="323850" y="692150"/>
            <a:ext cx="85693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th-TH"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ผลผลิต </a:t>
            </a:r>
            <a:r>
              <a:rPr lang="en-US"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: </a:t>
            </a:r>
            <a:r>
              <a:rPr lang="th-TH"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ผู้สำเร็จการศึกษาด้านวิทยาศาสตร์และเทคโนโลยี</a:t>
            </a:r>
            <a:endParaRPr lang="en-US" sz="2800">
              <a:solidFill>
                <a:schemeClr val="tx1"/>
              </a:solidFill>
              <a:latin typeface="Angsana New" pitchFamily="18" charset="-34"/>
              <a:cs typeface="Angsana New" pitchFamily="18" charset="-34"/>
            </a:endParaRPr>
          </a:p>
        </p:txBody>
      </p:sp>
      <p:graphicFrame>
        <p:nvGraphicFramePr>
          <p:cNvPr id="18" name="Table 17"/>
          <p:cNvGraphicFramePr>
            <a:graphicFrameLocks noGrp="1"/>
          </p:cNvGraphicFramePr>
          <p:nvPr/>
        </p:nvGraphicFramePr>
        <p:xfrm>
          <a:off x="599008" y="1295061"/>
          <a:ext cx="7782992" cy="5325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5401"/>
                <a:gridCol w="3125454"/>
                <a:gridCol w="612834"/>
                <a:gridCol w="735401"/>
                <a:gridCol w="1286951"/>
                <a:gridCol w="1286951"/>
              </a:tblGrid>
              <a:tr h="534035">
                <a:tc>
                  <a:txBody>
                    <a:bodyPr/>
                    <a:lstStyle/>
                    <a:p>
                      <a:pPr algn="ctr"/>
                      <a:r>
                        <a:rPr lang="th-TH" sz="2000" dirty="0" smtClean="0">
                          <a:solidFill>
                            <a:schemeClr val="tx1"/>
                          </a:solidFill>
                        </a:rPr>
                        <a:t>ลำดับ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dirty="0" smtClean="0">
                          <a:solidFill>
                            <a:schemeClr val="tx1"/>
                          </a:solidFill>
                        </a:rPr>
                        <a:t>รายการ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dirty="0" smtClean="0">
                          <a:solidFill>
                            <a:schemeClr val="tx1"/>
                          </a:solidFill>
                        </a:rPr>
                        <a:t>หน่วย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600" dirty="0" smtClean="0">
                          <a:solidFill>
                            <a:schemeClr val="tx1"/>
                          </a:solidFill>
                        </a:rPr>
                        <a:t>เป้าหมาย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dirty="0" smtClean="0">
                          <a:solidFill>
                            <a:schemeClr val="tx1"/>
                          </a:solidFill>
                        </a:rPr>
                        <a:t>ผู้รับผิดชอบ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dirty="0" smtClean="0">
                          <a:solidFill>
                            <a:schemeClr val="tx1"/>
                          </a:solidFill>
                        </a:rPr>
                        <a:t>สถานที่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66FF66"/>
                    </a:solidFill>
                  </a:tcPr>
                </a:tc>
              </a:tr>
              <a:tr h="6052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</a:t>
                      </a:r>
                      <a:endParaRPr lang="th-TH" sz="2000" dirty="0" smtClean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anchor="ctr"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h-TH" sz="2000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โครงการต้นกล้านักวิจัย</a:t>
                      </a:r>
                      <a:r>
                        <a:rPr lang="th-TH" sz="2000" baseline="0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 มทร.กรุงเทพ</a:t>
                      </a:r>
                      <a:endParaRPr lang="en-US" sz="2000" dirty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anchor="ctr"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คน</a:t>
                      </a:r>
                      <a:endParaRPr lang="en-US" sz="2000" dirty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anchor="ctr"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30</a:t>
                      </a:r>
                      <a:endParaRPr lang="en-US" sz="1800" dirty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anchor="ctr"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800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บอม</a:t>
                      </a:r>
                      <a:endParaRPr lang="en-US" sz="1800" dirty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anchor="ctr"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800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รร.กรุงศรีริเวอร์</a:t>
                      </a:r>
                    </a:p>
                  </a:txBody>
                  <a:tcPr anchor="ctr">
                    <a:solidFill>
                      <a:srgbClr val="FF99FF"/>
                    </a:solidFill>
                  </a:tcPr>
                </a:tc>
              </a:tr>
              <a:tr h="6052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2</a:t>
                      </a:r>
                      <a:endParaRPr lang="th-TH" sz="2000" dirty="0" smtClean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anchor="ctr"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h-TH" sz="2000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โครงการพัฒนาระบบนักวิจัยด้วยนักวิจัยพี่เลี้ยง (</a:t>
                      </a:r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Mentor</a:t>
                      </a:r>
                      <a:r>
                        <a:rPr lang="th-TH" sz="2000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)</a:t>
                      </a:r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 </a:t>
                      </a:r>
                      <a:r>
                        <a:rPr lang="th-TH" sz="2000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มหาวิทยาลัยเทคโนโลยีราชมงคลกรุงเทพ</a:t>
                      </a:r>
                      <a:endParaRPr lang="en-US" sz="2000" dirty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anchor="ctr"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000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คน</a:t>
                      </a:r>
                      <a:endParaRPr lang="en-US" sz="2000" dirty="0" smtClean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anchor="ctr"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50</a:t>
                      </a:r>
                      <a:endParaRPr lang="en-US" sz="1800" dirty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anchor="ctr"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800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อีฟ</a:t>
                      </a:r>
                      <a:endParaRPr lang="en-US" sz="1800" dirty="0" smtClean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anchor="ctr"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800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อ.ดำเนินสะดวก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800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จ.ราชบุรี</a:t>
                      </a:r>
                    </a:p>
                  </a:txBody>
                  <a:tcPr anchor="ctr">
                    <a:solidFill>
                      <a:srgbClr val="66FFFF"/>
                    </a:solidFill>
                  </a:tcPr>
                </a:tc>
              </a:tr>
              <a:tr h="6052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3</a:t>
                      </a:r>
                    </a:p>
                  </a:txBody>
                  <a:tcPr anchor="ctr"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h-TH" sz="2000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โครงการประชุมวิชาการเทคโนโลยีเชิงสร้างสรรค์ราชมงคลกรุงเทพวิชาการ</a:t>
                      </a:r>
                      <a:endParaRPr lang="en-US" sz="2000" dirty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anchor="ctr"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000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คน</a:t>
                      </a:r>
                      <a:endParaRPr lang="en-US" sz="2000" dirty="0" smtClean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anchor="ctr"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100</a:t>
                      </a:r>
                      <a:endParaRPr lang="en-US" sz="1800" dirty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anchor="ctr"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800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เกตุ</a:t>
                      </a:r>
                      <a:endParaRPr lang="en-US" sz="1800" dirty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anchor="ctr"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800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มทร.กรุงเทพ</a:t>
                      </a:r>
                      <a:endParaRPr lang="en-US" sz="1800" dirty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anchor="ctr">
                    <a:solidFill>
                      <a:srgbClr val="FFFF66"/>
                    </a:solidFill>
                  </a:tcPr>
                </a:tc>
              </a:tr>
              <a:tr h="6052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4</a:t>
                      </a:r>
                      <a:endParaRPr lang="th-TH" sz="2000" dirty="0" smtClean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anchor="ctr"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h-TH" sz="2000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โครงการจัดทำวารสารงานวิจัย</a:t>
                      </a:r>
                      <a:endParaRPr lang="en-US" sz="2000" dirty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anchor="ctr"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000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คน</a:t>
                      </a:r>
                      <a:endParaRPr lang="en-US" sz="2000" dirty="0" smtClean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anchor="ctr"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500</a:t>
                      </a:r>
                      <a:endParaRPr lang="en-US" sz="1800" dirty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anchor="ctr"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800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จัมโบ้,</a:t>
                      </a:r>
                      <a:r>
                        <a:rPr lang="th-TH" sz="1800" baseline="0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 อีฟ</a:t>
                      </a:r>
                      <a:endParaRPr lang="en-US" sz="1800" dirty="0" smtClean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anchor="ctr"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800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มทร.กรุงเทพ</a:t>
                      </a:r>
                      <a:endParaRPr lang="en-US" sz="1800" dirty="0" smtClean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anchor="ctr">
                    <a:solidFill>
                      <a:srgbClr val="FF99FF"/>
                    </a:solidFill>
                  </a:tcPr>
                </a:tc>
              </a:tr>
              <a:tr h="818854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5</a:t>
                      </a:r>
                    </a:p>
                  </a:txBody>
                  <a:tcPr anchor="ctr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h-TH" sz="2000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โครงการพัฒนาสมรรถนะการวิจัยของอาจารย์</a:t>
                      </a:r>
                      <a:r>
                        <a:rPr lang="th-TH" sz="2000" baseline="0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 มหาวิทยาลัยเทคโนโลยีราชมงคลกรุงเทพ</a:t>
                      </a:r>
                      <a:endParaRPr lang="en-US" sz="2000" dirty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anchor="ctr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000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คน</a:t>
                      </a:r>
                      <a:endParaRPr lang="en-US" sz="2000" dirty="0" smtClean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anchor="ctr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80</a:t>
                      </a:r>
                      <a:endParaRPr lang="en-US" sz="1800" dirty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anchor="ctr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800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เกตุ</a:t>
                      </a:r>
                      <a:endParaRPr lang="en-US" sz="1800" dirty="0" smtClean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anchor="ctr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800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รร.กรุงศรีริเวอร์</a:t>
                      </a:r>
                    </a:p>
                  </a:txBody>
                  <a:tcPr anchor="ctr">
                    <a:solidFill>
                      <a:srgbClr val="FF9900"/>
                    </a:solidFill>
                  </a:tcPr>
                </a:tc>
              </a:tr>
              <a:tr h="6052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6</a:t>
                      </a:r>
                    </a:p>
                  </a:txBody>
                  <a:tcPr anchor="ctr"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h-TH" sz="2000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โครงการอบรมเชิงปฏิบัติการ</a:t>
                      </a:r>
                      <a:r>
                        <a:rPr lang="th-TH" sz="2000" baseline="0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 การเขียนข้อเสนอโครงการวิจัย</a:t>
                      </a:r>
                      <a:endParaRPr lang="en-US" sz="2000" dirty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anchor="ctr"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000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คน</a:t>
                      </a:r>
                      <a:endParaRPr lang="en-US" sz="2000" dirty="0" smtClean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anchor="ctr"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80</a:t>
                      </a:r>
                      <a:endParaRPr lang="en-US" sz="1800" dirty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anchor="ctr"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800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เกตุ</a:t>
                      </a:r>
                      <a:endParaRPr lang="en-US" sz="1800" dirty="0" smtClean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anchor="ctr"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800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มทร.กรุงเทพ</a:t>
                      </a:r>
                      <a:endParaRPr lang="en-US" sz="1800" dirty="0" smtClean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anchor="ctr">
                    <a:solidFill>
                      <a:srgbClr val="FFFF66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7" descr="RDI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30163"/>
            <a:ext cx="1763712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extBox 91"/>
          <p:cNvSpPr txBox="1">
            <a:spLocks noChangeArrowheads="1"/>
          </p:cNvSpPr>
          <p:nvPr/>
        </p:nvSpPr>
        <p:spPr bwMode="auto">
          <a:xfrm>
            <a:off x="323850" y="260350"/>
            <a:ext cx="85693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th-TH" sz="2800" dirty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โครงการพัฒนาการศึกษา ประจำปีงบประมาณ พ.ศ. </a:t>
            </a:r>
            <a:r>
              <a:rPr lang="th-TH" sz="2800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๒๕๕๖ </a:t>
            </a:r>
            <a:r>
              <a:rPr lang="th-TH" sz="2800" dirty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งบรายจ่ายอื่น</a:t>
            </a:r>
            <a:endParaRPr lang="en-US" sz="2800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2052" name="TextBox 16"/>
          <p:cNvSpPr txBox="1">
            <a:spLocks noChangeArrowheads="1"/>
          </p:cNvSpPr>
          <p:nvPr/>
        </p:nvSpPr>
        <p:spPr bwMode="auto">
          <a:xfrm>
            <a:off x="323850" y="692150"/>
            <a:ext cx="85693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th-TH"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ผลผลิต </a:t>
            </a:r>
            <a:r>
              <a:rPr lang="en-US"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: </a:t>
            </a:r>
            <a:r>
              <a:rPr lang="th-TH" sz="280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ผู้สำเร็จการศึกษาด้านวิทยาศาสตร์และเทคโนโลยี</a:t>
            </a:r>
            <a:endParaRPr lang="en-US" sz="2800">
              <a:solidFill>
                <a:schemeClr val="tx1"/>
              </a:solidFill>
              <a:latin typeface="Angsana New" pitchFamily="18" charset="-34"/>
              <a:cs typeface="Angsana New" pitchFamily="18" charset="-34"/>
            </a:endParaRPr>
          </a:p>
        </p:txBody>
      </p:sp>
      <p:graphicFrame>
        <p:nvGraphicFramePr>
          <p:cNvPr id="18" name="Table 17"/>
          <p:cNvGraphicFramePr>
            <a:graphicFrameLocks noGrp="1"/>
          </p:cNvGraphicFramePr>
          <p:nvPr/>
        </p:nvGraphicFramePr>
        <p:xfrm>
          <a:off x="675208" y="1308645"/>
          <a:ext cx="7782992" cy="2647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5401"/>
                <a:gridCol w="3125454"/>
                <a:gridCol w="612834"/>
                <a:gridCol w="735401"/>
                <a:gridCol w="1286951"/>
                <a:gridCol w="1286951"/>
              </a:tblGrid>
              <a:tr h="534035">
                <a:tc>
                  <a:txBody>
                    <a:bodyPr/>
                    <a:lstStyle/>
                    <a:p>
                      <a:pPr algn="ctr"/>
                      <a:r>
                        <a:rPr lang="th-TH" sz="2000" dirty="0" smtClean="0">
                          <a:solidFill>
                            <a:schemeClr val="tx1"/>
                          </a:solidFill>
                        </a:rPr>
                        <a:t>ลำดับ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dirty="0" smtClean="0">
                          <a:solidFill>
                            <a:schemeClr val="tx1"/>
                          </a:solidFill>
                        </a:rPr>
                        <a:t>รายการ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dirty="0" smtClean="0">
                          <a:solidFill>
                            <a:schemeClr val="tx1"/>
                          </a:solidFill>
                        </a:rPr>
                        <a:t>หน่วย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600" dirty="0" smtClean="0">
                          <a:solidFill>
                            <a:schemeClr val="tx1"/>
                          </a:solidFill>
                        </a:rPr>
                        <a:t>เป้าหมาย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dirty="0" smtClean="0">
                          <a:solidFill>
                            <a:schemeClr val="tx1"/>
                          </a:solidFill>
                        </a:rPr>
                        <a:t>ผู้รับผิดชอบ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dirty="0" smtClean="0">
                          <a:solidFill>
                            <a:schemeClr val="tx1"/>
                          </a:solidFill>
                        </a:rPr>
                        <a:t>สถานที่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66FF66"/>
                    </a:solidFill>
                  </a:tcPr>
                </a:tc>
              </a:tr>
              <a:tr h="6052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7</a:t>
                      </a:r>
                      <a:endParaRPr lang="th-TH" sz="2000" dirty="0" smtClean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anchor="ctr"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h-TH" sz="2000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โครงการพัฒนาบทความวิจัยเพื่อการตีพิมพ์ในวารสารนานาชาติ</a:t>
                      </a:r>
                      <a:endParaRPr lang="en-US" sz="2000" dirty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anchor="ctr"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000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คน</a:t>
                      </a:r>
                      <a:endParaRPr lang="en-US" sz="2000" dirty="0" smtClean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anchor="ctr"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45</a:t>
                      </a:r>
                      <a:endParaRPr lang="en-US" sz="1800" dirty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anchor="ctr"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800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นก</a:t>
                      </a:r>
                      <a:endParaRPr lang="en-US" sz="1800" dirty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anchor="ctr"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800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มทร.กรุงเทพ</a:t>
                      </a:r>
                      <a:endParaRPr lang="en-US" sz="1800" dirty="0" smtClean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anchor="ctr">
                    <a:solidFill>
                      <a:srgbClr val="FF99FF"/>
                    </a:solidFill>
                  </a:tcPr>
                </a:tc>
              </a:tr>
              <a:tr h="6052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8</a:t>
                      </a:r>
                    </a:p>
                  </a:txBody>
                  <a:tcPr anchor="ctr"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h-TH" sz="1800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โครงการประกวดโครงงานนักศึกษาดีเด่น </a:t>
                      </a:r>
                    </a:p>
                    <a:p>
                      <a:r>
                        <a:rPr lang="th-TH" sz="1800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มทร.กรุงเทพ</a:t>
                      </a:r>
                      <a:endParaRPr lang="en-US" sz="1800" dirty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anchor="ctr"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800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คน</a:t>
                      </a:r>
                      <a:endParaRPr lang="en-US" sz="1800" dirty="0" smtClean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anchor="ctr"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40</a:t>
                      </a:r>
                      <a:endParaRPr lang="en-US" sz="1800" dirty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anchor="ctr"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800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น้ำ</a:t>
                      </a:r>
                      <a:endParaRPr lang="en-US" sz="1800" dirty="0" smtClean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anchor="ctr"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800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มทร.กรุงเทพ</a:t>
                      </a:r>
                      <a:endParaRPr lang="en-US" sz="1800" dirty="0" smtClean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anchor="ctr">
                    <a:solidFill>
                      <a:srgbClr val="FFFF66"/>
                    </a:solidFill>
                  </a:tcPr>
                </a:tc>
              </a:tr>
              <a:tr h="6052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9</a:t>
                      </a:r>
                    </a:p>
                  </a:txBody>
                  <a:tcPr anchor="ctr"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h-TH" sz="1800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โครงการประกวดนักวิจัยดีเด่น</a:t>
                      </a:r>
                      <a:endParaRPr lang="en-US" sz="1800" dirty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anchor="ctr"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800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คน</a:t>
                      </a:r>
                      <a:endParaRPr lang="en-US" sz="1800" dirty="0" smtClean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anchor="ctr"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40</a:t>
                      </a:r>
                      <a:endParaRPr lang="en-US" sz="1800" dirty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anchor="ctr"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800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น้ำ</a:t>
                      </a:r>
                      <a:endParaRPr lang="en-US" sz="1800" dirty="0" smtClean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anchor="ctr"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800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มทร.กรุงเทพ</a:t>
                      </a:r>
                      <a:endParaRPr lang="en-US" sz="1800" dirty="0" smtClean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anchor="ctr">
                    <a:solidFill>
                      <a:srgbClr val="FF99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RDI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25" y="2779"/>
            <a:ext cx="1763713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Connector 47"/>
          <p:cNvCxnSpPr>
            <a:cxnSpLocks noChangeShapeType="1"/>
          </p:cNvCxnSpPr>
          <p:nvPr/>
        </p:nvCxnSpPr>
        <p:spPr bwMode="auto">
          <a:xfrm>
            <a:off x="3022600" y="535994"/>
            <a:ext cx="0" cy="3429000"/>
          </a:xfrm>
          <a:prstGeom prst="line">
            <a:avLst/>
          </a:prstGeom>
          <a:noFill/>
          <a:ln w="28575" algn="ctr">
            <a:solidFill>
              <a:srgbClr val="00B050"/>
            </a:solidFill>
            <a:round/>
            <a:headEnd/>
            <a:tailEnd/>
          </a:ln>
        </p:spPr>
      </p:cxnSp>
      <p:cxnSp>
        <p:nvCxnSpPr>
          <p:cNvPr id="6" name="Straight Connector 49"/>
          <p:cNvCxnSpPr>
            <a:cxnSpLocks noChangeShapeType="1"/>
          </p:cNvCxnSpPr>
          <p:nvPr/>
        </p:nvCxnSpPr>
        <p:spPr bwMode="auto">
          <a:xfrm>
            <a:off x="6191250" y="509006"/>
            <a:ext cx="0" cy="3455988"/>
          </a:xfrm>
          <a:prstGeom prst="line">
            <a:avLst/>
          </a:prstGeom>
          <a:noFill/>
          <a:ln w="28575" algn="ctr">
            <a:solidFill>
              <a:srgbClr val="00B050"/>
            </a:solidFill>
            <a:round/>
            <a:headEnd/>
            <a:tailEnd/>
          </a:ln>
        </p:spPr>
      </p:cxnSp>
      <p:cxnSp>
        <p:nvCxnSpPr>
          <p:cNvPr id="7" name="Straight Connector 51"/>
          <p:cNvCxnSpPr>
            <a:cxnSpLocks noChangeShapeType="1"/>
          </p:cNvCxnSpPr>
          <p:nvPr/>
        </p:nvCxnSpPr>
        <p:spPr bwMode="auto">
          <a:xfrm>
            <a:off x="-36513" y="3964994"/>
            <a:ext cx="9144001" cy="0"/>
          </a:xfrm>
          <a:prstGeom prst="line">
            <a:avLst/>
          </a:prstGeom>
          <a:noFill/>
          <a:ln w="28575" algn="ctr">
            <a:solidFill>
              <a:srgbClr val="00B050"/>
            </a:solidFill>
            <a:round/>
            <a:headEnd/>
            <a:tailEnd/>
          </a:ln>
        </p:spPr>
      </p:cxnSp>
      <p:sp>
        <p:nvSpPr>
          <p:cNvPr id="25" name="Rectangle 24"/>
          <p:cNvSpPr/>
          <p:nvPr/>
        </p:nvSpPr>
        <p:spPr>
          <a:xfrm>
            <a:off x="2627784" y="25460"/>
            <a:ext cx="383310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3200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ประจำปีงบประมาณ พ.ศ. ๒๕๕๖</a:t>
            </a:r>
            <a:endParaRPr lang="en-US" sz="3200" dirty="0"/>
          </a:p>
        </p:txBody>
      </p:sp>
      <p:grpSp>
        <p:nvGrpSpPr>
          <p:cNvPr id="2" name="Group 35"/>
          <p:cNvGrpSpPr/>
          <p:nvPr/>
        </p:nvGrpSpPr>
        <p:grpSpPr>
          <a:xfrm>
            <a:off x="251520" y="705154"/>
            <a:ext cx="2571750" cy="2798558"/>
            <a:chOff x="251520" y="705154"/>
            <a:chExt cx="2571750" cy="2798558"/>
          </a:xfrm>
        </p:grpSpPr>
        <p:pic>
          <p:nvPicPr>
            <p:cNvPr id="22532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51520" y="836712"/>
              <a:ext cx="2571750" cy="266700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/>
              <a:tailEnd/>
            </a:ln>
          </p:spPr>
        </p:pic>
        <p:sp>
          <p:nvSpPr>
            <p:cNvPr id="31" name="Rectangle 30"/>
            <p:cNvSpPr/>
            <p:nvPr/>
          </p:nvSpPr>
          <p:spPr>
            <a:xfrm rot="20700000">
              <a:off x="1933010" y="705154"/>
              <a:ext cx="729687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200" i="1" dirty="0" smtClean="0">
                  <a:solidFill>
                    <a:srgbClr val="FFFF00"/>
                  </a:solidFill>
                  <a:latin typeface="Angsana New" pitchFamily="18" charset="-34"/>
                  <a:cs typeface="Angsana New" pitchFamily="18" charset="-34"/>
                </a:rPr>
                <a:t>2012</a:t>
              </a:r>
              <a:endParaRPr lang="en-US" sz="3200" i="1" dirty="0">
                <a:solidFill>
                  <a:srgbClr val="FFFF00"/>
                </a:solidFill>
              </a:endParaRPr>
            </a:p>
          </p:txBody>
        </p:sp>
      </p:grpSp>
      <p:grpSp>
        <p:nvGrpSpPr>
          <p:cNvPr id="3" name="Group 34"/>
          <p:cNvGrpSpPr/>
          <p:nvPr/>
        </p:nvGrpSpPr>
        <p:grpSpPr>
          <a:xfrm>
            <a:off x="3347864" y="705154"/>
            <a:ext cx="2543175" cy="2808083"/>
            <a:chOff x="3396977" y="705154"/>
            <a:chExt cx="2543175" cy="2808083"/>
          </a:xfrm>
        </p:grpSpPr>
        <p:pic>
          <p:nvPicPr>
            <p:cNvPr id="22533" name="Picture 5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396977" y="836712"/>
              <a:ext cx="2543175" cy="2676525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/>
              <a:tailEnd/>
            </a:ln>
          </p:spPr>
        </p:pic>
        <p:sp>
          <p:nvSpPr>
            <p:cNvPr id="32" name="Rectangle 31"/>
            <p:cNvSpPr/>
            <p:nvPr/>
          </p:nvSpPr>
          <p:spPr>
            <a:xfrm rot="20700000">
              <a:off x="5139300" y="705154"/>
              <a:ext cx="729687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200" i="1" dirty="0" smtClean="0">
                  <a:solidFill>
                    <a:srgbClr val="FFFF00"/>
                  </a:solidFill>
                  <a:latin typeface="Angsana New" pitchFamily="18" charset="-34"/>
                  <a:cs typeface="Angsana New" pitchFamily="18" charset="-34"/>
                </a:rPr>
                <a:t>2012</a:t>
              </a:r>
              <a:endParaRPr lang="en-US" sz="3200" i="1" dirty="0">
                <a:solidFill>
                  <a:srgbClr val="FFFF00"/>
                </a:solidFill>
              </a:endParaRPr>
            </a:p>
          </p:txBody>
        </p:sp>
      </p:grpSp>
      <p:grpSp>
        <p:nvGrpSpPr>
          <p:cNvPr id="8" name="Group 33"/>
          <p:cNvGrpSpPr/>
          <p:nvPr/>
        </p:nvGrpSpPr>
        <p:grpSpPr>
          <a:xfrm>
            <a:off x="6477000" y="705153"/>
            <a:ext cx="2667000" cy="2808084"/>
            <a:chOff x="6477000" y="705153"/>
            <a:chExt cx="2667000" cy="2808084"/>
          </a:xfrm>
        </p:grpSpPr>
        <p:pic>
          <p:nvPicPr>
            <p:cNvPr id="22534" name="Picture 6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477000" y="836712"/>
              <a:ext cx="2667000" cy="2676525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/>
              <a:tailEnd/>
            </a:ln>
          </p:spPr>
        </p:pic>
        <p:sp>
          <p:nvSpPr>
            <p:cNvPr id="33" name="Rectangle 32"/>
            <p:cNvSpPr/>
            <p:nvPr/>
          </p:nvSpPr>
          <p:spPr>
            <a:xfrm rot="20700000">
              <a:off x="8243565" y="705153"/>
              <a:ext cx="729687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200" i="1" dirty="0" smtClean="0">
                  <a:solidFill>
                    <a:srgbClr val="FFFF00"/>
                  </a:solidFill>
                  <a:latin typeface="Angsana New" pitchFamily="18" charset="-34"/>
                  <a:cs typeface="Angsana New" pitchFamily="18" charset="-34"/>
                </a:rPr>
                <a:t>2012</a:t>
              </a:r>
              <a:endParaRPr lang="en-US" sz="3200" i="1" dirty="0">
                <a:solidFill>
                  <a:srgbClr val="FFFF00"/>
                </a:solidFill>
              </a:endParaRPr>
            </a:p>
          </p:txBody>
        </p:sp>
      </p:grpSp>
      <p:sp>
        <p:nvSpPr>
          <p:cNvPr id="37" name="Rounded Rectangle 84"/>
          <p:cNvSpPr>
            <a:spLocks noChangeArrowheads="1"/>
          </p:cNvSpPr>
          <p:nvPr/>
        </p:nvSpPr>
        <p:spPr bwMode="auto">
          <a:xfrm>
            <a:off x="2628048" y="4545168"/>
            <a:ext cx="3744000" cy="396000"/>
          </a:xfrm>
          <a:prstGeom prst="roundRect">
            <a:avLst>
              <a:gd name="adj" fmla="val 16667"/>
            </a:avLst>
          </a:prstGeom>
          <a:solidFill>
            <a:srgbClr val="66FF66">
              <a:alpha val="50195"/>
            </a:srgbClr>
          </a:solidFill>
          <a:ln w="9525" algn="ctr">
            <a:noFill/>
            <a:round/>
            <a:headEnd/>
            <a:tailEnd/>
          </a:ln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38" name="Rounded Rectangle 84"/>
          <p:cNvSpPr>
            <a:spLocks noChangeArrowheads="1"/>
          </p:cNvSpPr>
          <p:nvPr/>
        </p:nvSpPr>
        <p:spPr bwMode="auto">
          <a:xfrm>
            <a:off x="179512" y="4149080"/>
            <a:ext cx="2376000" cy="39600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9525" algn="ctr">
            <a:noFill/>
            <a:round/>
            <a:headEnd/>
            <a:tailEnd/>
          </a:ln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251520" y="4181018"/>
            <a:ext cx="229421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000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โครงการประกวดนักวิจัยดีเด่น</a:t>
            </a:r>
            <a:endParaRPr lang="en-US" sz="2000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2565814" y="4181018"/>
            <a:ext cx="24865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i="1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[ </a:t>
            </a:r>
            <a:r>
              <a:rPr lang="th-TH" sz="2000" i="1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ประกาศรับสมัคร ต.ค. – </a:t>
            </a:r>
            <a:r>
              <a:rPr lang="en-US" sz="2000" i="1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30 </a:t>
            </a:r>
            <a:r>
              <a:rPr lang="th-TH" sz="2000" i="1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พ.ย.</a:t>
            </a:r>
            <a:endParaRPr lang="en-US" sz="2000" i="1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4914700" y="4181018"/>
            <a:ext cx="152958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000" i="1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  <a:sym typeface="Wingdings" pitchFamily="2" charset="2"/>
              </a:rPr>
              <a:t></a:t>
            </a:r>
            <a:r>
              <a:rPr lang="en-US" sz="2000" i="1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  <a:sym typeface="Wingdings" pitchFamily="2" charset="2"/>
              </a:rPr>
              <a:t> </a:t>
            </a:r>
            <a:r>
              <a:rPr lang="th-TH" sz="2000" i="1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  <a:sym typeface="Wingdings" pitchFamily="2" charset="2"/>
              </a:rPr>
              <a:t>พิจารณา</a:t>
            </a:r>
            <a:r>
              <a:rPr lang="th-TH" sz="2000" i="1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en-US" sz="2000" i="1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6 </a:t>
            </a:r>
            <a:r>
              <a:rPr lang="th-TH" sz="2000" i="1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ธ.ค.</a:t>
            </a:r>
            <a:endParaRPr lang="en-US" sz="2000" i="1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6516177" y="4181018"/>
            <a:ext cx="188865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000" i="1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  <a:sym typeface="Wingdings" pitchFamily="2" charset="2"/>
              </a:rPr>
              <a:t></a:t>
            </a:r>
            <a:r>
              <a:rPr lang="en-US" sz="2000" i="1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  <a:sym typeface="Wingdings" pitchFamily="2" charset="2"/>
              </a:rPr>
              <a:t> </a:t>
            </a:r>
            <a:r>
              <a:rPr lang="th-TH" sz="2000" i="1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  <a:sym typeface="Wingdings" pitchFamily="2" charset="2"/>
              </a:rPr>
              <a:t>ประกาศผล</a:t>
            </a:r>
            <a:r>
              <a:rPr lang="th-TH" sz="2000" i="1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en-US" sz="2000" i="1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10 </a:t>
            </a:r>
            <a:r>
              <a:rPr lang="th-TH" sz="2000" i="1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ธ.ค.</a:t>
            </a:r>
            <a:r>
              <a:rPr lang="en-US" sz="2000" i="1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 ]</a:t>
            </a:r>
            <a:endParaRPr lang="en-US" sz="2000" i="1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2699792" y="4541058"/>
            <a:ext cx="366318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000" i="1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มอบรางวัลเดือน ม.ค. </a:t>
            </a:r>
            <a:r>
              <a:rPr lang="en-US" sz="2000" i="1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56</a:t>
            </a:r>
            <a:r>
              <a:rPr lang="th-TH" sz="2000" i="1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 วันสถาปนา มทร.กรุงเทพ</a:t>
            </a:r>
            <a:endParaRPr lang="en-US" sz="2000" i="1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4" name="Rounded Rectangle 52"/>
          <p:cNvSpPr>
            <a:spLocks noChangeArrowheads="1"/>
          </p:cNvSpPr>
          <p:nvPr/>
        </p:nvSpPr>
        <p:spPr bwMode="auto">
          <a:xfrm>
            <a:off x="8021432" y="1885082"/>
            <a:ext cx="288000" cy="21600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9525" algn="ctr">
            <a:noFill/>
            <a:round/>
            <a:headEnd/>
            <a:tailEnd/>
          </a:ln>
        </p:spPr>
        <p:txBody>
          <a:bodyPr wrap="square">
            <a:spAutoFit/>
          </a:bodyPr>
          <a:lstStyle/>
          <a:p>
            <a:endParaRPr lang="en-US" dirty="0"/>
          </a:p>
        </p:txBody>
      </p:sp>
      <p:sp>
        <p:nvSpPr>
          <p:cNvPr id="45" name="Rounded Rectangle 52"/>
          <p:cNvSpPr>
            <a:spLocks noChangeArrowheads="1"/>
          </p:cNvSpPr>
          <p:nvPr/>
        </p:nvSpPr>
        <p:spPr bwMode="auto">
          <a:xfrm>
            <a:off x="5148064" y="2751782"/>
            <a:ext cx="288000" cy="21600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9525" algn="ctr">
            <a:noFill/>
            <a:round/>
            <a:headEnd/>
            <a:tailEnd/>
          </a:ln>
        </p:spPr>
        <p:txBody>
          <a:bodyPr wrap="square">
            <a:spAutoFit/>
          </a:bodyPr>
          <a:lstStyle/>
          <a:p>
            <a:endParaRPr lang="en-US" dirty="0"/>
          </a:p>
        </p:txBody>
      </p:sp>
      <p:sp>
        <p:nvSpPr>
          <p:cNvPr id="46" name="Rounded Rectangle 52"/>
          <p:cNvSpPr>
            <a:spLocks noChangeArrowheads="1"/>
          </p:cNvSpPr>
          <p:nvPr/>
        </p:nvSpPr>
        <p:spPr bwMode="auto">
          <a:xfrm>
            <a:off x="6945356" y="2176715"/>
            <a:ext cx="288000" cy="21600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9525" algn="ctr">
            <a:noFill/>
            <a:round/>
            <a:headEnd/>
            <a:tailEnd/>
          </a:ln>
        </p:spPr>
        <p:txBody>
          <a:bodyPr wrap="square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>
          <a:xfrm>
            <a:off x="1219200" y="287400"/>
            <a:ext cx="6705600" cy="1008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h-TH" sz="6600" dirty="0" smtClean="0">
                <a:solidFill>
                  <a:schemeClr val="bg1"/>
                </a:solidFill>
                <a:effectLst/>
                <a:latin typeface="TH SarabunPSK" pitchFamily="34" charset="-34"/>
                <a:cs typeface="TH SarabunPSK" pitchFamily="34" charset="-34"/>
              </a:rPr>
              <a:t>จรรยาบรรณนักวิจัย</a:t>
            </a:r>
            <a:endParaRPr lang="en-US" sz="6600" dirty="0">
              <a:solidFill>
                <a:schemeClr val="bg1"/>
              </a:solidFill>
              <a:effectLst/>
              <a:latin typeface="TH SarabunPSK" pitchFamily="34" charset="-34"/>
              <a:cs typeface="TH SarabunPSK" pitchFamily="34" charset="-34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672324" y="4419600"/>
            <a:ext cx="8090676" cy="1933039"/>
            <a:chOff x="672324" y="4419600"/>
            <a:chExt cx="8090676" cy="1933039"/>
          </a:xfrm>
        </p:grpSpPr>
        <p:sp>
          <p:nvSpPr>
            <p:cNvPr id="16" name="Rectangle 15"/>
            <p:cNvSpPr/>
            <p:nvPr/>
          </p:nvSpPr>
          <p:spPr>
            <a:xfrm>
              <a:off x="672324" y="4419600"/>
              <a:ext cx="8090676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None/>
              </a:pPr>
              <a:r>
                <a:rPr lang="th-TH" sz="4000" b="1" dirty="0" smtClean="0">
                  <a:solidFill>
                    <a:srgbClr val="800000"/>
                  </a:solidFill>
                  <a:latin typeface="TH SarabunPSK" pitchFamily="34" charset="-34"/>
                  <a:cs typeface="TH SarabunPSK" pitchFamily="34" charset="-34"/>
                </a:rPr>
                <a:t>- เพื่อเป็นแนวทางในการประพฤติปฏิบัติของนักวิจัยทั่วไป</a:t>
              </a: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957015" y="5029200"/>
              <a:ext cx="6776214" cy="132343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None/>
              </a:pPr>
              <a:r>
                <a:rPr lang="th-TH" sz="4000" b="1" dirty="0" smtClean="0">
                  <a:solidFill>
                    <a:srgbClr val="800000"/>
                  </a:solidFill>
                  <a:latin typeface="TH SarabunPSK" pitchFamily="34" charset="-34"/>
                  <a:cs typeface="TH SarabunPSK" pitchFamily="34" charset="-34"/>
                </a:rPr>
                <a:t>โดยมีลักษณะเป็นข้อพึงสังวรณ์ อันจะนำไปสู่</a:t>
              </a:r>
            </a:p>
            <a:p>
              <a:pPr>
                <a:buNone/>
              </a:pPr>
              <a:r>
                <a:rPr lang="th-TH" sz="4000" b="1" dirty="0" smtClean="0">
                  <a:solidFill>
                    <a:srgbClr val="800000"/>
                  </a:solidFill>
                  <a:latin typeface="TH SarabunPSK" pitchFamily="34" charset="-34"/>
                  <a:cs typeface="TH SarabunPSK" pitchFamily="34" charset="-34"/>
                </a:rPr>
                <a:t>การเสริมสร้างจรรณยาบรรณในหมู่นักวิจัยต่อไป</a:t>
              </a:r>
            </a:p>
          </p:txBody>
        </p:sp>
      </p:grpSp>
      <p:sp>
        <p:nvSpPr>
          <p:cNvPr id="19" name="Title 2"/>
          <p:cNvSpPr txBox="1">
            <a:spLocks/>
          </p:cNvSpPr>
          <p:nvPr/>
        </p:nvSpPr>
        <p:spPr>
          <a:xfrm>
            <a:off x="152400" y="1447800"/>
            <a:ext cx="34290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54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H SarabunPSK" pitchFamily="34" charset="-34"/>
                <a:ea typeface="+mj-ea"/>
                <a:cs typeface="TH SarabunPSK" pitchFamily="34" charset="-34"/>
              </a:rPr>
              <a:t>วัตถุประสงค์</a:t>
            </a:r>
            <a:endParaRPr kumimoji="0" lang="en-US" sz="5400" b="1" i="0" u="sng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H SarabunPSK" pitchFamily="34" charset="-34"/>
              <a:ea typeface="+mj-ea"/>
              <a:cs typeface="TH SarabunPSK" pitchFamily="34" charset="-34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672324" y="2438400"/>
            <a:ext cx="7912658" cy="1933039"/>
            <a:chOff x="228600" y="2438400"/>
            <a:chExt cx="7912658" cy="1933039"/>
          </a:xfrm>
        </p:grpSpPr>
        <p:sp>
          <p:nvSpPr>
            <p:cNvPr id="13" name="Rectangle 12"/>
            <p:cNvSpPr/>
            <p:nvPr/>
          </p:nvSpPr>
          <p:spPr>
            <a:xfrm>
              <a:off x="228600" y="2438400"/>
              <a:ext cx="7306808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None/>
              </a:pPr>
              <a:r>
                <a:rPr lang="th-TH" sz="4000" b="1" dirty="0" smtClean="0">
                  <a:solidFill>
                    <a:srgbClr val="3333FF"/>
                  </a:solidFill>
                  <a:latin typeface="TH SarabunPSK" pitchFamily="34" charset="-34"/>
                  <a:cs typeface="TH SarabunPSK" pitchFamily="34" charset="-34"/>
                </a:rPr>
                <a:t>- เพื่อให้ได้งานวิจัยที่ดีมีคุณภาพ    มีความเที่ยงตรง</a:t>
              </a: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33085" y="3048000"/>
              <a:ext cx="7608173" cy="132343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th-TH" sz="4000" b="1" dirty="0" smtClean="0">
                  <a:solidFill>
                    <a:srgbClr val="3333FF"/>
                  </a:solidFill>
                  <a:latin typeface="TH SarabunPSK" pitchFamily="34" charset="-34"/>
                  <a:cs typeface="TH SarabunPSK" pitchFamily="34" charset="-34"/>
                </a:rPr>
                <a:t>นำเสนอสิ่งที่เป็นความจริง สะท้อนให้เห็นสภาพปัญหา</a:t>
              </a:r>
            </a:p>
            <a:p>
              <a:r>
                <a:rPr lang="th-TH" sz="4000" b="1" dirty="0" smtClean="0">
                  <a:solidFill>
                    <a:srgbClr val="3333FF"/>
                  </a:solidFill>
                  <a:latin typeface="TH SarabunPSK" pitchFamily="34" charset="-34"/>
                  <a:cs typeface="TH SarabunPSK" pitchFamily="34" charset="-34"/>
                </a:rPr>
                <a:t>ที่เกิดขึ้นอย่างแท้จริง</a:t>
              </a:r>
            </a:p>
          </p:txBody>
        </p:sp>
      </p:grpSp>
      <p:sp>
        <p:nvSpPr>
          <p:cNvPr id="20" name="Rectangle 19"/>
          <p:cNvSpPr/>
          <p:nvPr/>
        </p:nvSpPr>
        <p:spPr>
          <a:xfrm>
            <a:off x="5791200" y="6396335"/>
            <a:ext cx="32608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th-TH" sz="2000" b="1" dirty="0" smtClean="0">
                <a:solidFill>
                  <a:srgbClr val="00B0F0"/>
                </a:solidFill>
                <a:latin typeface="TH SarabunPSK" pitchFamily="34" charset="-34"/>
                <a:cs typeface="TH SarabunPSK" pitchFamily="34" charset="-34"/>
              </a:rPr>
              <a:t>อ้างอิงจาก </a:t>
            </a:r>
            <a:r>
              <a:rPr lang="en-US" sz="2000" b="1" dirty="0" smtClean="0">
                <a:solidFill>
                  <a:srgbClr val="00B0F0"/>
                </a:solidFill>
                <a:latin typeface="TH SarabunPSK" pitchFamily="34" charset="-34"/>
                <a:cs typeface="TH SarabunPSK" pitchFamily="34" charset="-34"/>
              </a:rPr>
              <a:t>: </a:t>
            </a:r>
            <a:r>
              <a:rPr lang="th-TH" sz="2000" b="1" i="1" dirty="0" smtClean="0">
                <a:solidFill>
                  <a:srgbClr val="00B0F0"/>
                </a:solidFill>
                <a:latin typeface="TH SarabunPSK" pitchFamily="34" charset="-34"/>
                <a:cs typeface="TH SarabunPSK" pitchFamily="34" charset="-34"/>
              </a:rPr>
              <a:t>คณะกรรมการสภาวิจัยแห่งชาติ</a:t>
            </a: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DDDDDD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ounded Rectangle 57"/>
          <p:cNvSpPr>
            <a:spLocks noChangeArrowheads="1"/>
          </p:cNvSpPr>
          <p:nvPr/>
        </p:nvSpPr>
        <p:spPr bwMode="auto">
          <a:xfrm>
            <a:off x="179512" y="5117122"/>
            <a:ext cx="4392488" cy="396000"/>
          </a:xfrm>
          <a:prstGeom prst="roundRect">
            <a:avLst>
              <a:gd name="adj" fmla="val 16667"/>
            </a:avLst>
          </a:prstGeom>
          <a:solidFill>
            <a:srgbClr val="FF9900">
              <a:alpha val="50195"/>
            </a:srgbClr>
          </a:solidFill>
          <a:ln w="9525" algn="ctr">
            <a:noFill/>
            <a:round/>
            <a:headEnd/>
            <a:tailEnd/>
          </a:ln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21" name="Rounded Rectangle 57"/>
          <p:cNvSpPr>
            <a:spLocks noChangeArrowheads="1"/>
          </p:cNvSpPr>
          <p:nvPr/>
        </p:nvSpPr>
        <p:spPr bwMode="auto">
          <a:xfrm>
            <a:off x="179512" y="4613066"/>
            <a:ext cx="4392488" cy="396000"/>
          </a:xfrm>
          <a:prstGeom prst="roundRect">
            <a:avLst>
              <a:gd name="adj" fmla="val 16667"/>
            </a:avLst>
          </a:prstGeom>
          <a:solidFill>
            <a:srgbClr val="FF99FF">
              <a:alpha val="50195"/>
            </a:srgbClr>
          </a:solidFill>
          <a:ln w="9525" algn="ctr">
            <a:noFill/>
            <a:round/>
            <a:headEnd/>
            <a:tailEnd/>
          </a:ln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17" name="Rounded Rectangle 84"/>
          <p:cNvSpPr>
            <a:spLocks noChangeArrowheads="1"/>
          </p:cNvSpPr>
          <p:nvPr/>
        </p:nvSpPr>
        <p:spPr bwMode="auto">
          <a:xfrm>
            <a:off x="179512" y="4109010"/>
            <a:ext cx="4392488" cy="39600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9525" algn="ctr">
            <a:noFill/>
            <a:round/>
            <a:headEnd/>
            <a:tailEnd/>
          </a:ln>
        </p:spPr>
        <p:txBody>
          <a:bodyPr wrap="square">
            <a:spAutoFit/>
          </a:bodyPr>
          <a:lstStyle/>
          <a:p>
            <a:endParaRPr lang="en-US"/>
          </a:p>
        </p:txBody>
      </p:sp>
      <p:pic>
        <p:nvPicPr>
          <p:cNvPr id="4" name="Picture 7" descr="RDI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25" y="2779"/>
            <a:ext cx="1763713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Connector 47"/>
          <p:cNvCxnSpPr>
            <a:cxnSpLocks noChangeShapeType="1"/>
          </p:cNvCxnSpPr>
          <p:nvPr/>
        </p:nvCxnSpPr>
        <p:spPr bwMode="auto">
          <a:xfrm>
            <a:off x="3022600" y="535994"/>
            <a:ext cx="0" cy="3429000"/>
          </a:xfrm>
          <a:prstGeom prst="line">
            <a:avLst/>
          </a:prstGeom>
          <a:noFill/>
          <a:ln w="28575" algn="ctr">
            <a:solidFill>
              <a:srgbClr val="00B050"/>
            </a:solidFill>
            <a:round/>
            <a:headEnd/>
            <a:tailEnd/>
          </a:ln>
        </p:spPr>
      </p:cxnSp>
      <p:cxnSp>
        <p:nvCxnSpPr>
          <p:cNvPr id="6" name="Straight Connector 49"/>
          <p:cNvCxnSpPr>
            <a:cxnSpLocks noChangeShapeType="1"/>
          </p:cNvCxnSpPr>
          <p:nvPr/>
        </p:nvCxnSpPr>
        <p:spPr bwMode="auto">
          <a:xfrm>
            <a:off x="6191250" y="509006"/>
            <a:ext cx="0" cy="3455988"/>
          </a:xfrm>
          <a:prstGeom prst="line">
            <a:avLst/>
          </a:prstGeom>
          <a:noFill/>
          <a:ln w="28575" algn="ctr">
            <a:solidFill>
              <a:srgbClr val="00B050"/>
            </a:solidFill>
            <a:round/>
            <a:headEnd/>
            <a:tailEnd/>
          </a:ln>
        </p:spPr>
      </p:cxnSp>
      <p:cxnSp>
        <p:nvCxnSpPr>
          <p:cNvPr id="7" name="Straight Connector 51"/>
          <p:cNvCxnSpPr>
            <a:cxnSpLocks noChangeShapeType="1"/>
          </p:cNvCxnSpPr>
          <p:nvPr/>
        </p:nvCxnSpPr>
        <p:spPr bwMode="auto">
          <a:xfrm>
            <a:off x="-36513" y="3964994"/>
            <a:ext cx="9144001" cy="0"/>
          </a:xfrm>
          <a:prstGeom prst="line">
            <a:avLst/>
          </a:prstGeom>
          <a:noFill/>
          <a:ln w="28575" algn="ctr">
            <a:solidFill>
              <a:srgbClr val="00B050"/>
            </a:solidFill>
            <a:round/>
            <a:headEnd/>
            <a:tailEnd/>
          </a:ln>
        </p:spPr>
      </p:cxn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1084674"/>
            <a:ext cx="2219325" cy="19145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63888" y="1084674"/>
            <a:ext cx="2209800" cy="19145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88224" y="1084674"/>
            <a:ext cx="2209800" cy="20669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</p:spPr>
      </p:pic>
      <p:sp>
        <p:nvSpPr>
          <p:cNvPr id="12" name="Rounded Rectangle 52"/>
          <p:cNvSpPr>
            <a:spLocks noChangeArrowheads="1"/>
          </p:cNvSpPr>
          <p:nvPr/>
        </p:nvSpPr>
        <p:spPr bwMode="auto">
          <a:xfrm>
            <a:off x="2355727" y="2440425"/>
            <a:ext cx="288000" cy="21600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9525" algn="ctr">
            <a:noFill/>
            <a:round/>
            <a:headEnd/>
            <a:tailEnd/>
          </a:ln>
        </p:spPr>
        <p:txBody>
          <a:bodyPr wrap="square">
            <a:spAutoFit/>
          </a:bodyPr>
          <a:lstStyle/>
          <a:p>
            <a:endParaRPr lang="en-US" dirty="0"/>
          </a:p>
        </p:txBody>
      </p:sp>
      <p:sp>
        <p:nvSpPr>
          <p:cNvPr id="13" name="Rounded Rectangle 52"/>
          <p:cNvSpPr>
            <a:spLocks noChangeArrowheads="1"/>
          </p:cNvSpPr>
          <p:nvPr/>
        </p:nvSpPr>
        <p:spPr bwMode="auto">
          <a:xfrm>
            <a:off x="489373" y="2669769"/>
            <a:ext cx="288000" cy="21600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9525" algn="ctr">
            <a:noFill/>
            <a:round/>
            <a:headEnd/>
            <a:tailEnd/>
          </a:ln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51520" y="4109010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th-TH" sz="2000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โครงการอบรมเชิงปฏิบัติการ</a:t>
            </a:r>
            <a:r>
              <a:rPr lang="th-TH" sz="2000" baseline="0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 การเขียนข้อเสนอโครงการวิจัย</a:t>
            </a:r>
            <a:endParaRPr lang="en-US" sz="2000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8" name="Rounded Rectangle 57"/>
          <p:cNvSpPr>
            <a:spLocks noChangeArrowheads="1"/>
          </p:cNvSpPr>
          <p:nvPr/>
        </p:nvSpPr>
        <p:spPr bwMode="auto">
          <a:xfrm>
            <a:off x="7254057" y="2670569"/>
            <a:ext cx="936000" cy="108000"/>
          </a:xfrm>
          <a:prstGeom prst="roundRect">
            <a:avLst>
              <a:gd name="adj" fmla="val 16667"/>
            </a:avLst>
          </a:prstGeom>
          <a:solidFill>
            <a:srgbClr val="FF99FF">
              <a:alpha val="50195"/>
            </a:srgbClr>
          </a:solidFill>
          <a:ln w="9525" algn="ctr">
            <a:noFill/>
            <a:round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251520" y="4613066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th-TH" sz="2000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โครงการต้นกล้านักวิจัย</a:t>
            </a:r>
            <a:r>
              <a:rPr lang="th-TH" sz="2000" baseline="0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 มทร.กรุงเทพ</a:t>
            </a:r>
            <a:endParaRPr lang="en-US" sz="2000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79512" y="5117122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th-TH" sz="2000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โครงการพัฒนาสมรรถนะการวิจัยของอาจารย์</a:t>
            </a:r>
            <a:r>
              <a:rPr lang="th-TH" sz="2000" baseline="0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 มทร.กรุงเทพ</a:t>
            </a:r>
            <a:endParaRPr lang="en-US" sz="2000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24" name="Rounded Rectangle 57"/>
          <p:cNvSpPr>
            <a:spLocks noChangeArrowheads="1"/>
          </p:cNvSpPr>
          <p:nvPr/>
        </p:nvSpPr>
        <p:spPr bwMode="auto">
          <a:xfrm>
            <a:off x="7254483" y="2775386"/>
            <a:ext cx="936000" cy="108000"/>
          </a:xfrm>
          <a:prstGeom prst="roundRect">
            <a:avLst>
              <a:gd name="adj" fmla="val 16667"/>
            </a:avLst>
          </a:prstGeom>
          <a:solidFill>
            <a:srgbClr val="FF9900">
              <a:alpha val="50195"/>
            </a:srgbClr>
          </a:solidFill>
          <a:ln w="9525" algn="ctr">
            <a:noFill/>
            <a:round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2627784" y="25460"/>
            <a:ext cx="383310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3200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ประจำปีงบประมาณ พ.ศ. ๒๕๕๖</a:t>
            </a:r>
            <a:endParaRPr lang="en-US" sz="32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57"/>
          <p:cNvSpPr>
            <a:spLocks noChangeArrowheads="1"/>
          </p:cNvSpPr>
          <p:nvPr/>
        </p:nvSpPr>
        <p:spPr bwMode="auto">
          <a:xfrm>
            <a:off x="179512" y="4797152"/>
            <a:ext cx="5184000" cy="396000"/>
          </a:xfrm>
          <a:prstGeom prst="roundRect">
            <a:avLst>
              <a:gd name="adj" fmla="val 16667"/>
            </a:avLst>
          </a:prstGeom>
          <a:solidFill>
            <a:srgbClr val="66FFFF">
              <a:alpha val="50195"/>
            </a:srgbClr>
          </a:solidFill>
          <a:ln w="9525" algn="ctr">
            <a:noFill/>
            <a:round/>
            <a:headEnd/>
            <a:tailEnd/>
          </a:ln>
        </p:spPr>
        <p:txBody>
          <a:bodyPr wrap="square">
            <a:spAutoFit/>
          </a:bodyPr>
          <a:lstStyle/>
          <a:p>
            <a:endParaRPr lang="en-US"/>
          </a:p>
        </p:txBody>
      </p:sp>
      <p:pic>
        <p:nvPicPr>
          <p:cNvPr id="4" name="Picture 7" descr="RDI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25" y="0"/>
            <a:ext cx="1763713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Connector 47"/>
          <p:cNvCxnSpPr>
            <a:cxnSpLocks noChangeShapeType="1"/>
          </p:cNvCxnSpPr>
          <p:nvPr/>
        </p:nvCxnSpPr>
        <p:spPr bwMode="auto">
          <a:xfrm>
            <a:off x="3022600" y="576064"/>
            <a:ext cx="0" cy="3425371"/>
          </a:xfrm>
          <a:prstGeom prst="line">
            <a:avLst/>
          </a:prstGeom>
          <a:noFill/>
          <a:ln w="28575" algn="ctr">
            <a:solidFill>
              <a:srgbClr val="00B050"/>
            </a:solidFill>
            <a:round/>
            <a:headEnd/>
            <a:tailEnd/>
          </a:ln>
        </p:spPr>
      </p:cxnSp>
      <p:cxnSp>
        <p:nvCxnSpPr>
          <p:cNvPr id="6" name="Straight Connector 49"/>
          <p:cNvCxnSpPr>
            <a:cxnSpLocks noChangeShapeType="1"/>
          </p:cNvCxnSpPr>
          <p:nvPr/>
        </p:nvCxnSpPr>
        <p:spPr bwMode="auto">
          <a:xfrm>
            <a:off x="6191250" y="549076"/>
            <a:ext cx="0" cy="3452359"/>
          </a:xfrm>
          <a:prstGeom prst="line">
            <a:avLst/>
          </a:prstGeom>
          <a:noFill/>
          <a:ln w="28575" algn="ctr">
            <a:solidFill>
              <a:srgbClr val="00B050"/>
            </a:solidFill>
            <a:round/>
            <a:headEnd/>
            <a:tailEnd/>
          </a:ln>
        </p:spPr>
      </p:cxnSp>
      <p:cxnSp>
        <p:nvCxnSpPr>
          <p:cNvPr id="7" name="Straight Connector 51"/>
          <p:cNvCxnSpPr>
            <a:cxnSpLocks noChangeShapeType="1"/>
          </p:cNvCxnSpPr>
          <p:nvPr/>
        </p:nvCxnSpPr>
        <p:spPr bwMode="auto">
          <a:xfrm>
            <a:off x="-36513" y="4005064"/>
            <a:ext cx="9144001" cy="0"/>
          </a:xfrm>
          <a:prstGeom prst="line">
            <a:avLst/>
          </a:prstGeom>
          <a:noFill/>
          <a:ln w="28575" algn="ctr">
            <a:solidFill>
              <a:srgbClr val="00B050"/>
            </a:solidFill>
            <a:round/>
            <a:headEnd/>
            <a:tailEnd/>
          </a:ln>
        </p:spPr>
      </p:cxnSp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1124744"/>
            <a:ext cx="2209800" cy="19240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</p:spPr>
      </p:pic>
      <p:pic>
        <p:nvPicPr>
          <p:cNvPr id="20486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63888" y="1124744"/>
            <a:ext cx="2200275" cy="19240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</p:spPr>
      </p:pic>
      <p:pic>
        <p:nvPicPr>
          <p:cNvPr id="20487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88224" y="1124744"/>
            <a:ext cx="2209800" cy="20669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</p:spPr>
      </p:pic>
      <p:sp>
        <p:nvSpPr>
          <p:cNvPr id="15" name="Rounded Rectangle 57"/>
          <p:cNvSpPr>
            <a:spLocks noChangeArrowheads="1"/>
          </p:cNvSpPr>
          <p:nvPr/>
        </p:nvSpPr>
        <p:spPr bwMode="auto">
          <a:xfrm>
            <a:off x="179512" y="4261158"/>
            <a:ext cx="4680000" cy="396000"/>
          </a:xfrm>
          <a:prstGeom prst="roundRect">
            <a:avLst>
              <a:gd name="adj" fmla="val 16667"/>
            </a:avLst>
          </a:prstGeom>
          <a:solidFill>
            <a:srgbClr val="FF99FF">
              <a:alpha val="50195"/>
            </a:srgbClr>
          </a:solidFill>
          <a:ln w="9525" algn="ctr">
            <a:noFill/>
            <a:round/>
            <a:headEnd/>
            <a:tailEnd/>
          </a:ln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51520" y="4293096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th-TH" sz="2000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โครงการพัฒนาบทความวิจัยเพื่อการตีพิมพ์ในวารสารนานาชาติ</a:t>
            </a:r>
            <a:endParaRPr lang="en-US" sz="2000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6" name="Rounded Rectangle 57"/>
          <p:cNvSpPr>
            <a:spLocks noChangeArrowheads="1"/>
          </p:cNvSpPr>
          <p:nvPr/>
        </p:nvSpPr>
        <p:spPr bwMode="auto">
          <a:xfrm>
            <a:off x="1115615" y="2492896"/>
            <a:ext cx="648000" cy="216000"/>
          </a:xfrm>
          <a:prstGeom prst="roundRect">
            <a:avLst>
              <a:gd name="adj" fmla="val 16667"/>
            </a:avLst>
          </a:prstGeom>
          <a:solidFill>
            <a:srgbClr val="FF99FF">
              <a:alpha val="50195"/>
            </a:srgbClr>
          </a:solidFill>
          <a:ln w="9525" algn="ctr">
            <a:noFill/>
            <a:round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7" name="Rounded Rectangle 55"/>
          <p:cNvSpPr>
            <a:spLocks noChangeArrowheads="1"/>
          </p:cNvSpPr>
          <p:nvPr/>
        </p:nvSpPr>
        <p:spPr bwMode="auto">
          <a:xfrm>
            <a:off x="4223394" y="2257872"/>
            <a:ext cx="936000" cy="216000"/>
          </a:xfrm>
          <a:prstGeom prst="roundRect">
            <a:avLst>
              <a:gd name="adj" fmla="val 16667"/>
            </a:avLst>
          </a:prstGeom>
          <a:solidFill>
            <a:srgbClr val="66FFFF">
              <a:alpha val="49803"/>
            </a:srgbClr>
          </a:solidFill>
          <a:ln w="9525" algn="ctr">
            <a:noFill/>
            <a:round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251520" y="4829090"/>
            <a:ext cx="58326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2000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โครงการพัฒนาระบบนักวิจัยด้วยนักวิจัยพี่เลี้ยง (</a:t>
            </a:r>
            <a:r>
              <a:rPr lang="en-US" sz="2000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Mentor</a:t>
            </a:r>
            <a:r>
              <a:rPr lang="th-TH" sz="2000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) มทร.กรุงเทพ</a:t>
            </a:r>
            <a:endParaRPr lang="en-US" sz="2000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627784" y="25460"/>
            <a:ext cx="383310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3200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ประจำปีงบประมาณ พ.ศ. ๒๕๕๖</a:t>
            </a:r>
            <a:endParaRPr lang="en-US" sz="32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RDI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25" y="0"/>
            <a:ext cx="1763713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Connector 47"/>
          <p:cNvCxnSpPr>
            <a:cxnSpLocks noChangeShapeType="1"/>
          </p:cNvCxnSpPr>
          <p:nvPr/>
        </p:nvCxnSpPr>
        <p:spPr bwMode="auto">
          <a:xfrm>
            <a:off x="3022600" y="576064"/>
            <a:ext cx="0" cy="3425371"/>
          </a:xfrm>
          <a:prstGeom prst="line">
            <a:avLst/>
          </a:prstGeom>
          <a:noFill/>
          <a:ln w="28575" algn="ctr">
            <a:solidFill>
              <a:srgbClr val="00B050"/>
            </a:solidFill>
            <a:round/>
            <a:headEnd/>
            <a:tailEnd/>
          </a:ln>
        </p:spPr>
      </p:cxnSp>
      <p:cxnSp>
        <p:nvCxnSpPr>
          <p:cNvPr id="6" name="Straight Connector 49"/>
          <p:cNvCxnSpPr>
            <a:cxnSpLocks noChangeShapeType="1"/>
          </p:cNvCxnSpPr>
          <p:nvPr/>
        </p:nvCxnSpPr>
        <p:spPr bwMode="auto">
          <a:xfrm>
            <a:off x="6191250" y="549076"/>
            <a:ext cx="0" cy="3452359"/>
          </a:xfrm>
          <a:prstGeom prst="line">
            <a:avLst/>
          </a:prstGeom>
          <a:noFill/>
          <a:ln w="28575" algn="ctr">
            <a:solidFill>
              <a:srgbClr val="00B050"/>
            </a:solidFill>
            <a:round/>
            <a:headEnd/>
            <a:tailEnd/>
          </a:ln>
        </p:spPr>
      </p:cxnSp>
      <p:cxnSp>
        <p:nvCxnSpPr>
          <p:cNvPr id="7" name="Straight Connector 51"/>
          <p:cNvCxnSpPr>
            <a:cxnSpLocks noChangeShapeType="1"/>
          </p:cNvCxnSpPr>
          <p:nvPr/>
        </p:nvCxnSpPr>
        <p:spPr bwMode="auto">
          <a:xfrm>
            <a:off x="-36513" y="4005064"/>
            <a:ext cx="9144001" cy="0"/>
          </a:xfrm>
          <a:prstGeom prst="line">
            <a:avLst/>
          </a:prstGeom>
          <a:noFill/>
          <a:ln w="28575" algn="ctr">
            <a:solidFill>
              <a:srgbClr val="00B050"/>
            </a:solidFill>
            <a:round/>
            <a:headEnd/>
            <a:tailEnd/>
          </a:ln>
        </p:spPr>
      </p:cxn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1124744"/>
            <a:ext cx="2209800" cy="19145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91880" y="1124744"/>
            <a:ext cx="2209800" cy="19145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88224" y="1124744"/>
            <a:ext cx="2209800" cy="19050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</p:spPr>
      </p:pic>
      <p:sp>
        <p:nvSpPr>
          <p:cNvPr id="20" name="Rounded Rectangle 52"/>
          <p:cNvSpPr>
            <a:spLocks noChangeArrowheads="1"/>
          </p:cNvSpPr>
          <p:nvPr/>
        </p:nvSpPr>
        <p:spPr bwMode="auto">
          <a:xfrm>
            <a:off x="723141" y="2042542"/>
            <a:ext cx="288000" cy="21600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9525" algn="ctr">
            <a:noFill/>
            <a:round/>
            <a:headEnd/>
            <a:tailEnd/>
          </a:ln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21" name="Rounded Rectangle 84"/>
          <p:cNvSpPr>
            <a:spLocks noChangeArrowheads="1"/>
          </p:cNvSpPr>
          <p:nvPr/>
        </p:nvSpPr>
        <p:spPr bwMode="auto">
          <a:xfrm>
            <a:off x="179512" y="4149080"/>
            <a:ext cx="2988000" cy="39600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9525" algn="ctr">
            <a:noFill/>
            <a:round/>
            <a:headEnd/>
            <a:tailEnd/>
          </a:ln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251520" y="4181018"/>
            <a:ext cx="306846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000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โครงการประกวดโครงงานนักศึกษาดีเด่น</a:t>
            </a:r>
            <a:endParaRPr lang="en-US" sz="2000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125466" y="4181018"/>
            <a:ext cx="24481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i="1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[ </a:t>
            </a:r>
            <a:r>
              <a:rPr lang="th-TH" sz="2000" i="1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ประกาศรับสมัคร พ.ค. – </a:t>
            </a:r>
            <a:r>
              <a:rPr lang="en-US" sz="2000" i="1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1 </a:t>
            </a:r>
            <a:r>
              <a:rPr lang="th-TH" sz="2000" i="1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ก.ค.</a:t>
            </a:r>
            <a:endParaRPr lang="en-US" sz="2000" i="1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474352" y="4181018"/>
            <a:ext cx="152958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000" i="1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  <a:sym typeface="Wingdings" pitchFamily="2" charset="2"/>
              </a:rPr>
              <a:t></a:t>
            </a:r>
            <a:r>
              <a:rPr lang="en-US" sz="2000" i="1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  <a:sym typeface="Wingdings" pitchFamily="2" charset="2"/>
              </a:rPr>
              <a:t> </a:t>
            </a:r>
            <a:r>
              <a:rPr lang="th-TH" sz="2000" i="1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  <a:sym typeface="Wingdings" pitchFamily="2" charset="2"/>
              </a:rPr>
              <a:t>พิจารณา</a:t>
            </a:r>
            <a:r>
              <a:rPr lang="th-TH" sz="2000" i="1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en-US" sz="2000" i="1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8 </a:t>
            </a:r>
            <a:r>
              <a:rPr lang="th-TH" sz="2000" i="1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ก.ค.</a:t>
            </a:r>
            <a:endParaRPr lang="en-US" sz="2000" i="1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7075829" y="4181018"/>
            <a:ext cx="188865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000" i="1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  <a:sym typeface="Wingdings" pitchFamily="2" charset="2"/>
              </a:rPr>
              <a:t></a:t>
            </a:r>
            <a:r>
              <a:rPr lang="en-US" sz="2000" i="1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  <a:sym typeface="Wingdings" pitchFamily="2" charset="2"/>
              </a:rPr>
              <a:t> </a:t>
            </a:r>
            <a:r>
              <a:rPr lang="th-TH" sz="2000" i="1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  <a:sym typeface="Wingdings" pitchFamily="2" charset="2"/>
              </a:rPr>
              <a:t>ประกาศผล</a:t>
            </a:r>
            <a:r>
              <a:rPr lang="th-TH" sz="2000" i="1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en-US" sz="2000" i="1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15 </a:t>
            </a:r>
            <a:r>
              <a:rPr lang="th-TH" sz="2000" i="1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ก.ค.</a:t>
            </a:r>
            <a:r>
              <a:rPr lang="en-US" sz="2000" i="1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 ]</a:t>
            </a:r>
            <a:endParaRPr lang="en-US" sz="2000" i="1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2627784" y="25460"/>
            <a:ext cx="383310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3200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ประจำปีงบประมาณ พ.ศ. ๒๕๕๖</a:t>
            </a:r>
            <a:endParaRPr lang="en-US" sz="3200" dirty="0"/>
          </a:p>
        </p:txBody>
      </p:sp>
      <p:sp>
        <p:nvSpPr>
          <p:cNvPr id="27" name="Rounded Rectangle 52"/>
          <p:cNvSpPr>
            <a:spLocks noChangeArrowheads="1"/>
          </p:cNvSpPr>
          <p:nvPr/>
        </p:nvSpPr>
        <p:spPr bwMode="auto">
          <a:xfrm>
            <a:off x="720378" y="1816323"/>
            <a:ext cx="288000" cy="21600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9525" algn="ctr">
            <a:noFill/>
            <a:round/>
            <a:headEnd/>
            <a:tailEnd/>
          </a:ln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28" name="Rounded Rectangle 52"/>
          <p:cNvSpPr>
            <a:spLocks noChangeArrowheads="1"/>
          </p:cNvSpPr>
          <p:nvPr/>
        </p:nvSpPr>
        <p:spPr bwMode="auto">
          <a:xfrm>
            <a:off x="717386" y="2270745"/>
            <a:ext cx="288000" cy="21600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9525" algn="ctr">
            <a:noFill/>
            <a:round/>
            <a:headEnd/>
            <a:tailEnd/>
          </a:ln>
        </p:spPr>
        <p:txBody>
          <a:bodyPr wrap="square"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84"/>
          <p:cNvSpPr>
            <a:spLocks noChangeArrowheads="1"/>
          </p:cNvSpPr>
          <p:nvPr/>
        </p:nvSpPr>
        <p:spPr bwMode="auto">
          <a:xfrm>
            <a:off x="2628048" y="4545168"/>
            <a:ext cx="3744000" cy="396000"/>
          </a:xfrm>
          <a:prstGeom prst="roundRect">
            <a:avLst>
              <a:gd name="adj" fmla="val 16667"/>
            </a:avLst>
          </a:prstGeom>
          <a:solidFill>
            <a:srgbClr val="66FF66">
              <a:alpha val="50195"/>
            </a:srgbClr>
          </a:solidFill>
          <a:ln w="9525" algn="ctr">
            <a:noFill/>
            <a:round/>
            <a:headEnd/>
            <a:tailEnd/>
          </a:ln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15" name="Rounded Rectangle 84"/>
          <p:cNvSpPr>
            <a:spLocks noChangeArrowheads="1"/>
          </p:cNvSpPr>
          <p:nvPr/>
        </p:nvSpPr>
        <p:spPr bwMode="auto">
          <a:xfrm>
            <a:off x="179512" y="4149080"/>
            <a:ext cx="2376000" cy="39600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9525" algn="ctr">
            <a:noFill/>
            <a:round/>
            <a:headEnd/>
            <a:tailEnd/>
          </a:ln>
        </p:spPr>
        <p:txBody>
          <a:bodyPr wrap="square">
            <a:spAutoFit/>
          </a:bodyPr>
          <a:lstStyle/>
          <a:p>
            <a:endParaRPr lang="en-US"/>
          </a:p>
        </p:txBody>
      </p:sp>
      <p:pic>
        <p:nvPicPr>
          <p:cNvPr id="4" name="Picture 7" descr="RDI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25" y="0"/>
            <a:ext cx="1763713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Connector 47"/>
          <p:cNvCxnSpPr>
            <a:cxnSpLocks noChangeShapeType="1"/>
          </p:cNvCxnSpPr>
          <p:nvPr/>
        </p:nvCxnSpPr>
        <p:spPr bwMode="auto">
          <a:xfrm>
            <a:off x="3022600" y="576064"/>
            <a:ext cx="0" cy="3425371"/>
          </a:xfrm>
          <a:prstGeom prst="line">
            <a:avLst/>
          </a:prstGeom>
          <a:noFill/>
          <a:ln w="28575" algn="ctr">
            <a:solidFill>
              <a:srgbClr val="00B050"/>
            </a:solidFill>
            <a:round/>
            <a:headEnd/>
            <a:tailEnd/>
          </a:ln>
        </p:spPr>
      </p:cxnSp>
      <p:cxnSp>
        <p:nvCxnSpPr>
          <p:cNvPr id="6" name="Straight Connector 49"/>
          <p:cNvCxnSpPr>
            <a:cxnSpLocks noChangeShapeType="1"/>
          </p:cNvCxnSpPr>
          <p:nvPr/>
        </p:nvCxnSpPr>
        <p:spPr bwMode="auto">
          <a:xfrm>
            <a:off x="6191250" y="549076"/>
            <a:ext cx="0" cy="3452359"/>
          </a:xfrm>
          <a:prstGeom prst="line">
            <a:avLst/>
          </a:prstGeom>
          <a:noFill/>
          <a:ln w="28575" algn="ctr">
            <a:solidFill>
              <a:srgbClr val="00B050"/>
            </a:solidFill>
            <a:round/>
            <a:headEnd/>
            <a:tailEnd/>
          </a:ln>
        </p:spPr>
      </p:cxnSp>
      <p:cxnSp>
        <p:nvCxnSpPr>
          <p:cNvPr id="7" name="Straight Connector 51"/>
          <p:cNvCxnSpPr>
            <a:cxnSpLocks noChangeShapeType="1"/>
          </p:cNvCxnSpPr>
          <p:nvPr/>
        </p:nvCxnSpPr>
        <p:spPr bwMode="auto">
          <a:xfrm>
            <a:off x="-36513" y="4005064"/>
            <a:ext cx="9144001" cy="0"/>
          </a:xfrm>
          <a:prstGeom prst="line">
            <a:avLst/>
          </a:prstGeom>
          <a:noFill/>
          <a:ln w="28575" algn="ctr">
            <a:solidFill>
              <a:srgbClr val="00B050"/>
            </a:solidFill>
            <a:round/>
            <a:headEnd/>
            <a:tailEnd/>
          </a:ln>
        </p:spPr>
      </p:cxnSp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1124744"/>
            <a:ext cx="2209800" cy="19145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</p:spPr>
      </p:pic>
      <p:pic>
        <p:nvPicPr>
          <p:cNvPr id="2151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67100" y="1124744"/>
            <a:ext cx="2209800" cy="19145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</p:spPr>
      </p:pic>
      <p:pic>
        <p:nvPicPr>
          <p:cNvPr id="21511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88224" y="1124744"/>
            <a:ext cx="2209800" cy="19145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251520" y="4181018"/>
            <a:ext cx="229421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000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โครงการประกวดนักวิจัยดีเด่น</a:t>
            </a:r>
            <a:endParaRPr lang="en-US" sz="2000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6" name="Rounded Rectangle 52"/>
          <p:cNvSpPr>
            <a:spLocks noChangeArrowheads="1"/>
          </p:cNvSpPr>
          <p:nvPr/>
        </p:nvSpPr>
        <p:spPr bwMode="auto">
          <a:xfrm>
            <a:off x="7886650" y="2116981"/>
            <a:ext cx="288000" cy="21600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9525" algn="ctr">
            <a:noFill/>
            <a:round/>
            <a:headEnd/>
            <a:tailEnd/>
          </a:ln>
        </p:spPr>
        <p:txBody>
          <a:bodyPr wrap="square">
            <a:spAutoFit/>
          </a:bodyPr>
          <a:lstStyle/>
          <a:p>
            <a:endParaRPr lang="en-US" dirty="0"/>
          </a:p>
        </p:txBody>
      </p:sp>
      <p:sp>
        <p:nvSpPr>
          <p:cNvPr id="17" name="Rounded Rectangle 52"/>
          <p:cNvSpPr>
            <a:spLocks noChangeArrowheads="1"/>
          </p:cNvSpPr>
          <p:nvPr/>
        </p:nvSpPr>
        <p:spPr bwMode="auto">
          <a:xfrm>
            <a:off x="5057732" y="2708920"/>
            <a:ext cx="288000" cy="21600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9525" algn="ctr">
            <a:noFill/>
            <a:round/>
            <a:headEnd/>
            <a:tailEnd/>
          </a:ln>
        </p:spPr>
        <p:txBody>
          <a:bodyPr wrap="square">
            <a:spAutoFit/>
          </a:bodyPr>
          <a:lstStyle/>
          <a:p>
            <a:endParaRPr lang="en-US" dirty="0"/>
          </a:p>
        </p:txBody>
      </p:sp>
      <p:sp>
        <p:nvSpPr>
          <p:cNvPr id="18" name="Rounded Rectangle 52"/>
          <p:cNvSpPr>
            <a:spLocks noChangeArrowheads="1"/>
          </p:cNvSpPr>
          <p:nvPr/>
        </p:nvSpPr>
        <p:spPr bwMode="auto">
          <a:xfrm>
            <a:off x="6918995" y="2335237"/>
            <a:ext cx="288000" cy="21600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9525" algn="ctr">
            <a:noFill/>
            <a:round/>
            <a:headEnd/>
            <a:tailEnd/>
          </a:ln>
        </p:spPr>
        <p:txBody>
          <a:bodyPr wrap="square">
            <a:spAutoFit/>
          </a:bodyPr>
          <a:lstStyle/>
          <a:p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2565814" y="4181018"/>
            <a:ext cx="24913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i="1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[ </a:t>
            </a:r>
            <a:r>
              <a:rPr lang="th-TH" sz="2000" i="1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ประกาศรับสมัคร ต.ค. – </a:t>
            </a:r>
            <a:r>
              <a:rPr lang="en-US" sz="2000" i="1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29 </a:t>
            </a:r>
            <a:r>
              <a:rPr lang="th-TH" sz="2000" i="1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พ.ย.</a:t>
            </a:r>
            <a:endParaRPr lang="en-US" sz="2000" i="1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914700" y="4181018"/>
            <a:ext cx="161454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000" i="1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  <a:sym typeface="Wingdings" pitchFamily="2" charset="2"/>
              </a:rPr>
              <a:t></a:t>
            </a:r>
            <a:r>
              <a:rPr lang="en-US" sz="2000" i="1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  <a:sym typeface="Wingdings" pitchFamily="2" charset="2"/>
              </a:rPr>
              <a:t> </a:t>
            </a:r>
            <a:r>
              <a:rPr lang="th-TH" sz="2000" i="1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  <a:sym typeface="Wingdings" pitchFamily="2" charset="2"/>
              </a:rPr>
              <a:t>พิจารณา</a:t>
            </a:r>
            <a:r>
              <a:rPr lang="th-TH" sz="2000" i="1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en-US" sz="2000" i="1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12 </a:t>
            </a:r>
            <a:r>
              <a:rPr lang="th-TH" sz="2000" i="1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ธ.ค.</a:t>
            </a:r>
            <a:endParaRPr lang="en-US" sz="2000" i="1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516177" y="4181018"/>
            <a:ext cx="188865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000" i="1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  <a:sym typeface="Wingdings" pitchFamily="2" charset="2"/>
              </a:rPr>
              <a:t></a:t>
            </a:r>
            <a:r>
              <a:rPr lang="en-US" sz="2000" i="1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  <a:sym typeface="Wingdings" pitchFamily="2" charset="2"/>
              </a:rPr>
              <a:t> </a:t>
            </a:r>
            <a:r>
              <a:rPr lang="th-TH" sz="2000" i="1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  <a:sym typeface="Wingdings" pitchFamily="2" charset="2"/>
              </a:rPr>
              <a:t>ประกาศผล</a:t>
            </a:r>
            <a:r>
              <a:rPr lang="th-TH" sz="2000" i="1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en-US" sz="2000" i="1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16 </a:t>
            </a:r>
            <a:r>
              <a:rPr lang="th-TH" sz="2000" i="1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ธ.ค.</a:t>
            </a:r>
            <a:r>
              <a:rPr lang="en-US" sz="2000" i="1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 ]</a:t>
            </a:r>
            <a:endParaRPr lang="en-US" sz="2000" i="1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627784" y="25460"/>
            <a:ext cx="390683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3200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ประจำปีงบประมาณ พ.ศ. ๒๕๕</a:t>
            </a:r>
            <a:r>
              <a:rPr lang="th-TH" sz="3200" dirty="0" smtClean="0">
                <a:latin typeface="Angsana New" pitchFamily="18" charset="-34"/>
                <a:cs typeface="Angsana New" pitchFamily="18" charset="-34"/>
              </a:rPr>
              <a:t>๗</a:t>
            </a:r>
            <a:endParaRPr lang="en-US" sz="3200" dirty="0"/>
          </a:p>
        </p:txBody>
      </p:sp>
      <p:sp>
        <p:nvSpPr>
          <p:cNvPr id="23" name="Rectangle 22"/>
          <p:cNvSpPr/>
          <p:nvPr/>
        </p:nvSpPr>
        <p:spPr>
          <a:xfrm>
            <a:off x="2699792" y="4541058"/>
            <a:ext cx="366318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000" i="1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มอบรางวัลเดือน ม.ค. </a:t>
            </a:r>
            <a:r>
              <a:rPr lang="en-US" sz="2000" i="1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57</a:t>
            </a:r>
            <a:r>
              <a:rPr lang="th-TH" sz="2000" i="1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 วันสถาปนา มทร.กรุงเทพ</a:t>
            </a:r>
            <a:endParaRPr lang="en-US" sz="2000" i="1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Custom 6">
            <a:hlinkClick r:id="" action="ppaction://noaction" highlightClick="1"/>
          </p:cNvPr>
          <p:cNvSpPr/>
          <p:nvPr/>
        </p:nvSpPr>
        <p:spPr>
          <a:xfrm>
            <a:off x="0" y="0"/>
            <a:ext cx="9144000" cy="6858000"/>
          </a:xfrm>
          <a:prstGeom prst="actionButtonBlank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321977"/>
            <a:ext cx="9144000" cy="4631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triped Right Arrow 5"/>
          <p:cNvSpPr/>
          <p:nvPr/>
        </p:nvSpPr>
        <p:spPr>
          <a:xfrm rot="5400000">
            <a:off x="4000500" y="5524500"/>
            <a:ext cx="1143000" cy="914400"/>
          </a:xfrm>
          <a:prstGeom prst="stripedRightArrow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ction Button: Custom 4">
            <a:hlinkClick r:id="rId2" action="ppaction://hlinksldjump" highlightClick="1"/>
          </p:cNvPr>
          <p:cNvSpPr/>
          <p:nvPr/>
        </p:nvSpPr>
        <p:spPr>
          <a:xfrm>
            <a:off x="0" y="0"/>
            <a:ext cx="9144000" cy="6858000"/>
          </a:xfrm>
          <a:prstGeom prst="actionButtonBlank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676400"/>
            <a:ext cx="8516916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triped Right Arrow 3"/>
          <p:cNvSpPr/>
          <p:nvPr/>
        </p:nvSpPr>
        <p:spPr>
          <a:xfrm rot="5400000">
            <a:off x="4000500" y="495300"/>
            <a:ext cx="1143000" cy="914400"/>
          </a:xfrm>
          <a:prstGeom prst="stripedRightArrow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ounded Rectangle 24"/>
          <p:cNvSpPr/>
          <p:nvPr/>
        </p:nvSpPr>
        <p:spPr>
          <a:xfrm>
            <a:off x="1219200" y="287400"/>
            <a:ext cx="6705600" cy="1008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h-TH" sz="6600" dirty="0" smtClean="0">
                <a:solidFill>
                  <a:schemeClr val="bg1"/>
                </a:solidFill>
                <a:effectLst/>
                <a:latin typeface="TH SarabunPSK" pitchFamily="34" charset="-34"/>
                <a:cs typeface="TH SarabunPSK" pitchFamily="34" charset="-34"/>
              </a:rPr>
              <a:t>จรรยาบรรณนักวิจัย</a:t>
            </a:r>
            <a:endParaRPr lang="en-US" sz="6600" dirty="0">
              <a:solidFill>
                <a:schemeClr val="bg1"/>
              </a:solidFill>
              <a:effectLst/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791200" y="6396335"/>
            <a:ext cx="32608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th-TH" sz="2000" b="1" dirty="0" smtClean="0">
                <a:solidFill>
                  <a:srgbClr val="00B0F0"/>
                </a:solidFill>
                <a:latin typeface="TH SarabunPSK" pitchFamily="34" charset="-34"/>
                <a:cs typeface="TH SarabunPSK" pitchFamily="34" charset="-34"/>
              </a:rPr>
              <a:t>อ้างอิงจาก </a:t>
            </a:r>
            <a:r>
              <a:rPr lang="en-US" sz="2000" b="1" dirty="0" smtClean="0">
                <a:solidFill>
                  <a:srgbClr val="00B0F0"/>
                </a:solidFill>
                <a:latin typeface="TH SarabunPSK" pitchFamily="34" charset="-34"/>
                <a:cs typeface="TH SarabunPSK" pitchFamily="34" charset="-34"/>
              </a:rPr>
              <a:t>: </a:t>
            </a:r>
            <a:r>
              <a:rPr lang="th-TH" sz="2000" b="1" i="1" dirty="0" smtClean="0">
                <a:solidFill>
                  <a:srgbClr val="00B0F0"/>
                </a:solidFill>
                <a:latin typeface="TH SarabunPSK" pitchFamily="34" charset="-34"/>
                <a:cs typeface="TH SarabunPSK" pitchFamily="34" charset="-34"/>
              </a:rPr>
              <a:t>คณะกรรมการสภาวิจัยแห่งชาติ</a:t>
            </a:r>
          </a:p>
        </p:txBody>
      </p:sp>
      <p:sp>
        <p:nvSpPr>
          <p:cNvPr id="19" name="Title 2"/>
          <p:cNvSpPr txBox="1">
            <a:spLocks/>
          </p:cNvSpPr>
          <p:nvPr/>
        </p:nvSpPr>
        <p:spPr>
          <a:xfrm>
            <a:off x="152400" y="1447800"/>
            <a:ext cx="34290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54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H SarabunPSK" pitchFamily="34" charset="-34"/>
                <a:ea typeface="+mj-ea"/>
                <a:cs typeface="TH SarabunPSK" pitchFamily="34" charset="-34"/>
              </a:rPr>
              <a:t>แนวทางปฏิบัติ</a:t>
            </a:r>
            <a:endParaRPr kumimoji="0" lang="en-US" sz="5400" b="1" i="0" u="sng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H SarabunPSK" pitchFamily="34" charset="-34"/>
              <a:ea typeface="+mj-ea"/>
              <a:cs typeface="TH SarabunPSK" pitchFamily="34" charset="-34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73092" y="2438400"/>
            <a:ext cx="8119530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4400" b="1" dirty="0" smtClean="0">
                <a:latin typeface="TH SarabunPSK" pitchFamily="34" charset="-34"/>
                <a:cs typeface="TH SarabunPSK" pitchFamily="34" charset="-34"/>
              </a:rPr>
              <a:t>1. </a:t>
            </a:r>
            <a:r>
              <a:rPr lang="th-TH" sz="4400" b="1" dirty="0" smtClean="0">
                <a:latin typeface="TH SarabunPSK" pitchFamily="34" charset="-34"/>
                <a:cs typeface="TH SarabunPSK" pitchFamily="34" charset="-34"/>
              </a:rPr>
              <a:t>นักวิจัยต้องซื่อสัตย์และมีคุณธรรมในทางวิชาการ </a:t>
            </a:r>
          </a:p>
          <a:p>
            <a:pPr>
              <a:buNone/>
            </a:pPr>
            <a:r>
              <a:rPr lang="en-US" sz="4400" b="1" dirty="0" smtClean="0">
                <a:latin typeface="TH SarabunPSK" pitchFamily="34" charset="-34"/>
                <a:cs typeface="TH SarabunPSK" pitchFamily="34" charset="-34"/>
              </a:rPr>
              <a:t>    </a:t>
            </a:r>
            <a:r>
              <a:rPr lang="th-TH" sz="4400" b="1" dirty="0" smtClean="0">
                <a:latin typeface="TH SarabunPSK" pitchFamily="34" charset="-34"/>
                <a:cs typeface="TH SarabunPSK" pitchFamily="34" charset="-34"/>
              </a:rPr>
              <a:t>และการจัดการ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685262" y="3733800"/>
            <a:ext cx="8230138" cy="1676400"/>
            <a:chOff x="685262" y="3733800"/>
            <a:chExt cx="8230138" cy="1676400"/>
          </a:xfrm>
        </p:grpSpPr>
        <p:sp>
          <p:nvSpPr>
            <p:cNvPr id="17" name="Rectangle 16"/>
            <p:cNvSpPr/>
            <p:nvPr/>
          </p:nvSpPr>
          <p:spPr>
            <a:xfrm>
              <a:off x="685262" y="3733800"/>
              <a:ext cx="8230138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None/>
              </a:pPr>
              <a:r>
                <a:rPr lang="en-US" sz="3600" b="1" dirty="0" smtClean="0">
                  <a:solidFill>
                    <a:srgbClr val="3333FF"/>
                  </a:solidFill>
                  <a:latin typeface="TH SarabunPSK" pitchFamily="34" charset="-34"/>
                  <a:cs typeface="TH SarabunPSK" pitchFamily="34" charset="-34"/>
                </a:rPr>
                <a:t>1.1 </a:t>
              </a:r>
              <a:r>
                <a:rPr lang="th-TH" sz="3600" b="1" dirty="0" smtClean="0">
                  <a:solidFill>
                    <a:srgbClr val="3333FF"/>
                  </a:solidFill>
                  <a:latin typeface="TH SarabunPSK" pitchFamily="34" charset="-34"/>
                  <a:cs typeface="TH SarabunPSK" pitchFamily="34" charset="-34"/>
                </a:rPr>
                <a:t>มีความซื่อสัตย์ต่อตนเอง ไม่นำผลงานของผู้อื่นมาเป็นของตน</a:t>
              </a: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199705" y="4230469"/>
              <a:ext cx="7135287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None/>
              </a:pPr>
              <a:r>
                <a:rPr lang="th-TH" sz="3600" b="1" dirty="0" smtClean="0">
                  <a:solidFill>
                    <a:srgbClr val="3333FF"/>
                  </a:solidFill>
                  <a:latin typeface="TH SarabunPSK" pitchFamily="34" charset="-34"/>
                  <a:cs typeface="TH SarabunPSK" pitchFamily="34" charset="-34"/>
                </a:rPr>
                <a:t>ไม่ลอกเลียนงานของผู้อื่น</a:t>
              </a:r>
              <a:r>
                <a:rPr lang="en-US" sz="3600" b="1" dirty="0" smtClean="0">
                  <a:solidFill>
                    <a:srgbClr val="3333FF"/>
                  </a:solidFill>
                  <a:latin typeface="TH SarabunPSK" pitchFamily="34" charset="-34"/>
                  <a:cs typeface="TH SarabunPSK" pitchFamily="34" charset="-34"/>
                </a:rPr>
                <a:t> </a:t>
              </a:r>
              <a:r>
                <a:rPr lang="th-TH" sz="3600" b="1" dirty="0" smtClean="0">
                  <a:solidFill>
                    <a:srgbClr val="3333FF"/>
                  </a:solidFill>
                  <a:latin typeface="TH SarabunPSK" pitchFamily="34" charset="-34"/>
                  <a:cs typeface="TH SarabunPSK" pitchFamily="34" charset="-34"/>
                </a:rPr>
                <a:t>ต้องให้เกียรติและอ้างถึงบุคคล</a:t>
              </a: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1238177" y="4763869"/>
              <a:ext cx="3257623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None/>
              </a:pPr>
              <a:r>
                <a:rPr lang="th-TH" sz="3600" b="1" dirty="0" smtClean="0">
                  <a:solidFill>
                    <a:srgbClr val="3333FF"/>
                  </a:solidFill>
                  <a:latin typeface="TH SarabunPSK" pitchFamily="34" charset="-34"/>
                  <a:cs typeface="TH SarabunPSK" pitchFamily="34" charset="-34"/>
                </a:rPr>
                <a:t>หรือแหล่งที่มาของข้อมูล</a:t>
              </a:r>
            </a:p>
          </p:txBody>
        </p:sp>
      </p:grpSp>
      <p:sp>
        <p:nvSpPr>
          <p:cNvPr id="22" name="Rectangle 21"/>
          <p:cNvSpPr/>
          <p:nvPr/>
        </p:nvSpPr>
        <p:spPr>
          <a:xfrm>
            <a:off x="685800" y="5297269"/>
            <a:ext cx="728917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3600" b="1" dirty="0" smtClean="0">
                <a:solidFill>
                  <a:srgbClr val="800000"/>
                </a:solidFill>
                <a:latin typeface="TH SarabunPSK" pitchFamily="34" charset="-34"/>
                <a:cs typeface="TH SarabunPSK" pitchFamily="34" charset="-34"/>
              </a:rPr>
              <a:t>1.2 </a:t>
            </a:r>
            <a:r>
              <a:rPr lang="th-TH" sz="3600" b="1" dirty="0" smtClean="0">
                <a:solidFill>
                  <a:srgbClr val="800000"/>
                </a:solidFill>
                <a:latin typeface="TH SarabunPSK" pitchFamily="34" charset="-34"/>
                <a:cs typeface="TH SarabunPSK" pitchFamily="34" charset="-34"/>
              </a:rPr>
              <a:t>ต้องซื่อตรงต่อการแสวงหาทุนวิจัย</a:t>
            </a:r>
            <a:r>
              <a:rPr lang="en-US" sz="3600" b="1" dirty="0" smtClean="0">
                <a:solidFill>
                  <a:srgbClr val="800000"/>
                </a:solidFill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sz="3600" b="1" dirty="0" smtClean="0">
                <a:solidFill>
                  <a:srgbClr val="800000"/>
                </a:solidFill>
                <a:latin typeface="TH SarabunPSK" pitchFamily="34" charset="-34"/>
                <a:cs typeface="TH SarabunPSK" pitchFamily="34" charset="-34"/>
              </a:rPr>
              <a:t>(ไม่ขอทุนซ้ำซ้อน)</a:t>
            </a:r>
          </a:p>
        </p:txBody>
      </p:sp>
      <p:sp>
        <p:nvSpPr>
          <p:cNvPr id="23" name="Rectangle 22"/>
          <p:cNvSpPr/>
          <p:nvPr/>
        </p:nvSpPr>
        <p:spPr>
          <a:xfrm>
            <a:off x="685800" y="5791200"/>
            <a:ext cx="742062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3600" b="1" dirty="0" smtClean="0">
                <a:solidFill>
                  <a:srgbClr val="3333FF"/>
                </a:solidFill>
                <a:latin typeface="TH SarabunPSK" pitchFamily="34" charset="-34"/>
                <a:cs typeface="TH SarabunPSK" pitchFamily="34" charset="-34"/>
              </a:rPr>
              <a:t>1.3 </a:t>
            </a:r>
            <a:r>
              <a:rPr lang="th-TH" sz="3600" b="1" dirty="0" smtClean="0">
                <a:solidFill>
                  <a:srgbClr val="3333FF"/>
                </a:solidFill>
                <a:latin typeface="TH SarabunPSK" pitchFamily="34" charset="-34"/>
                <a:cs typeface="TH SarabunPSK" pitchFamily="34" charset="-34"/>
              </a:rPr>
              <a:t>มีความเป็นธรรมเกี่ยวกับผลประโยชน์ที่ได้จากการวิจัย</a:t>
            </a: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ounded Rectangle 25"/>
          <p:cNvSpPr/>
          <p:nvPr/>
        </p:nvSpPr>
        <p:spPr>
          <a:xfrm>
            <a:off x="1219200" y="287400"/>
            <a:ext cx="6705600" cy="1008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h-TH" sz="6600" dirty="0" smtClean="0">
                <a:solidFill>
                  <a:schemeClr val="bg1"/>
                </a:solidFill>
                <a:effectLst/>
                <a:latin typeface="TH SarabunPSK" pitchFamily="34" charset="-34"/>
                <a:cs typeface="TH SarabunPSK" pitchFamily="34" charset="-34"/>
              </a:rPr>
              <a:t>จรรยาบรรณนักวิจัย</a:t>
            </a:r>
            <a:endParaRPr lang="en-US" sz="6600" dirty="0">
              <a:solidFill>
                <a:schemeClr val="bg1"/>
              </a:solidFill>
              <a:effectLst/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73092" y="1447800"/>
            <a:ext cx="8634095" cy="21236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4400" b="1" dirty="0" smtClean="0">
                <a:latin typeface="TH SarabunPSK" pitchFamily="34" charset="-34"/>
                <a:cs typeface="TH SarabunPSK" pitchFamily="34" charset="-34"/>
              </a:rPr>
              <a:t>2. </a:t>
            </a:r>
            <a:r>
              <a:rPr lang="th-TH" sz="4400" b="1" dirty="0" smtClean="0">
                <a:latin typeface="TH SarabunPSK" pitchFamily="34" charset="-34"/>
                <a:cs typeface="TH SarabunPSK" pitchFamily="34" charset="-34"/>
              </a:rPr>
              <a:t>นักวิจัยต้องตระหนักถึงพันธกิจ กรณีในการทำวิจัย</a:t>
            </a:r>
          </a:p>
          <a:p>
            <a:pPr>
              <a:buNone/>
            </a:pPr>
            <a:r>
              <a:rPr lang="th-TH" sz="4400" b="1" dirty="0" smtClean="0">
                <a:latin typeface="TH SarabunPSK" pitchFamily="34" charset="-34"/>
                <a:cs typeface="TH SarabunPSK" pitchFamily="34" charset="-34"/>
              </a:rPr>
              <a:t>   ตามข้อตกลงที่ทำไว้กับหน่วยงานที่สนับสนุนการวิจัย</a:t>
            </a:r>
          </a:p>
          <a:p>
            <a:pPr>
              <a:buNone/>
            </a:pPr>
            <a:r>
              <a:rPr lang="th-TH" sz="4400" b="1" dirty="0" smtClean="0">
                <a:latin typeface="TH SarabunPSK" pitchFamily="34" charset="-34"/>
                <a:cs typeface="TH SarabunPSK" pitchFamily="34" charset="-34"/>
              </a:rPr>
              <a:t>   และต่อหน่วยงานที่ตนสังกัด </a:t>
            </a:r>
          </a:p>
        </p:txBody>
      </p:sp>
      <p:sp>
        <p:nvSpPr>
          <p:cNvPr id="18" name="Rectangle 17"/>
          <p:cNvSpPr/>
          <p:nvPr/>
        </p:nvSpPr>
        <p:spPr>
          <a:xfrm>
            <a:off x="685800" y="3429000"/>
            <a:ext cx="820288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3600" b="1" dirty="0" smtClean="0">
                <a:solidFill>
                  <a:srgbClr val="3333FF"/>
                </a:solidFill>
                <a:latin typeface="TH SarabunPSK" pitchFamily="34" charset="-34"/>
                <a:cs typeface="TH SarabunPSK" pitchFamily="34" charset="-34"/>
              </a:rPr>
              <a:t>2.1 </a:t>
            </a:r>
            <a:r>
              <a:rPr lang="th-TH" sz="3600" b="1" dirty="0" smtClean="0">
                <a:solidFill>
                  <a:srgbClr val="3333FF"/>
                </a:solidFill>
                <a:latin typeface="TH SarabunPSK" pitchFamily="34" charset="-34"/>
                <a:cs typeface="TH SarabunPSK" pitchFamily="34" charset="-34"/>
              </a:rPr>
              <a:t>ต้องศึกษาเงื่อนไข และกฎเกณฑ์ของเจ้าของทุนอย่างละเอียด</a:t>
            </a:r>
          </a:p>
          <a:p>
            <a:pPr>
              <a:buNone/>
            </a:pPr>
            <a:r>
              <a:rPr lang="th-TH" sz="3600" b="1" dirty="0" smtClean="0">
                <a:solidFill>
                  <a:srgbClr val="3333FF"/>
                </a:solidFill>
                <a:latin typeface="TH SarabunPSK" pitchFamily="34" charset="-34"/>
                <a:cs typeface="TH SarabunPSK" pitchFamily="34" charset="-34"/>
              </a:rPr>
              <a:t>     รอบคอบ เพื่อป้องกันความขัดแย้งในภายหลัง</a:t>
            </a:r>
          </a:p>
        </p:txBody>
      </p:sp>
      <p:sp>
        <p:nvSpPr>
          <p:cNvPr id="24" name="Rectangle 23"/>
          <p:cNvSpPr/>
          <p:nvPr/>
        </p:nvSpPr>
        <p:spPr>
          <a:xfrm>
            <a:off x="685800" y="4572000"/>
            <a:ext cx="827181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3600" b="1" dirty="0" smtClean="0">
                <a:solidFill>
                  <a:srgbClr val="800000"/>
                </a:solidFill>
                <a:latin typeface="TH SarabunPSK" pitchFamily="34" charset="-34"/>
                <a:cs typeface="TH SarabunPSK" pitchFamily="34" charset="-34"/>
              </a:rPr>
              <a:t>2.2 </a:t>
            </a:r>
            <a:r>
              <a:rPr lang="th-TH" sz="3600" b="1" dirty="0" smtClean="0">
                <a:solidFill>
                  <a:srgbClr val="800000"/>
                </a:solidFill>
                <a:latin typeface="TH SarabunPSK" pitchFamily="34" charset="-34"/>
                <a:cs typeface="TH SarabunPSK" pitchFamily="34" charset="-34"/>
              </a:rPr>
              <a:t>ต้องทุ่มเทความรู้ อุทิศเวลาทำงานวิจัย เพื่อให้ได้มาซึ่งผลงาน</a:t>
            </a:r>
          </a:p>
          <a:p>
            <a:pPr>
              <a:buNone/>
            </a:pPr>
            <a:r>
              <a:rPr lang="th-TH" sz="3600" b="1" dirty="0" smtClean="0">
                <a:solidFill>
                  <a:srgbClr val="800000"/>
                </a:solidFill>
                <a:latin typeface="TH SarabunPSK" pitchFamily="34" charset="-34"/>
                <a:cs typeface="TH SarabunPSK" pitchFamily="34" charset="-34"/>
              </a:rPr>
              <a:t>     วิจัยที่มีคุณภาพและเป็นประโยชน์</a:t>
            </a:r>
          </a:p>
        </p:txBody>
      </p:sp>
      <p:sp>
        <p:nvSpPr>
          <p:cNvPr id="25" name="Rectangle 24"/>
          <p:cNvSpPr/>
          <p:nvPr/>
        </p:nvSpPr>
        <p:spPr>
          <a:xfrm>
            <a:off x="685800" y="5696129"/>
            <a:ext cx="7744428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3600" b="1" dirty="0" smtClean="0">
                <a:solidFill>
                  <a:srgbClr val="3333FF"/>
                </a:solidFill>
                <a:latin typeface="TH SarabunPSK" pitchFamily="34" charset="-34"/>
                <a:cs typeface="TH SarabunPSK" pitchFamily="34" charset="-34"/>
              </a:rPr>
              <a:t>2.3 </a:t>
            </a:r>
            <a:r>
              <a:rPr lang="th-TH" sz="3600" b="1" dirty="0" smtClean="0">
                <a:solidFill>
                  <a:srgbClr val="3333FF"/>
                </a:solidFill>
                <a:latin typeface="TH SarabunPSK" pitchFamily="34" charset="-34"/>
                <a:cs typeface="TH SarabunPSK" pitchFamily="34" charset="-34"/>
              </a:rPr>
              <a:t>ต้องมีความรับผิดชอบในการทำวิจัย ไม่ละทิ้งงานโดยไม่มี</a:t>
            </a:r>
          </a:p>
          <a:p>
            <a:pPr>
              <a:buNone/>
            </a:pPr>
            <a:r>
              <a:rPr lang="th-TH" sz="3600" b="1" dirty="0" smtClean="0">
                <a:solidFill>
                  <a:srgbClr val="3333FF"/>
                </a:solidFill>
                <a:latin typeface="TH SarabunPSK" pitchFamily="34" charset="-34"/>
                <a:cs typeface="TH SarabunPSK" pitchFamily="34" charset="-34"/>
              </a:rPr>
              <a:t>     เหตุผลอันควร ส่งงานตามกำหนดเวลา ไม่ทำผิดสัญญา</a:t>
            </a: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4" grpId="0"/>
      <p:bldP spid="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>
            <a:off x="1219200" y="287400"/>
            <a:ext cx="6705600" cy="1008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th-TH" sz="6600" dirty="0" smtClean="0">
                <a:solidFill>
                  <a:schemeClr val="bg1"/>
                </a:solidFill>
                <a:effectLst/>
                <a:latin typeface="TH SarabunPSK" pitchFamily="34" charset="-34"/>
                <a:cs typeface="TH SarabunPSK" pitchFamily="34" charset="-34"/>
              </a:rPr>
              <a:t>จรรยาบรรณนักวิจัย</a:t>
            </a:r>
            <a:endParaRPr lang="en-US" sz="6600" dirty="0">
              <a:solidFill>
                <a:schemeClr val="bg1"/>
              </a:solidFill>
              <a:effectLst/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73092" y="1447800"/>
            <a:ext cx="861646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4400" b="1" dirty="0" smtClean="0">
                <a:latin typeface="TH SarabunPSK" pitchFamily="34" charset="-34"/>
                <a:cs typeface="TH SarabunPSK" pitchFamily="34" charset="-34"/>
              </a:rPr>
              <a:t>3. </a:t>
            </a:r>
            <a:r>
              <a:rPr lang="th-TH" sz="4400" b="1" dirty="0" smtClean="0">
                <a:latin typeface="TH SarabunPSK" pitchFamily="34" charset="-34"/>
                <a:cs typeface="TH SarabunPSK" pitchFamily="34" charset="-34"/>
              </a:rPr>
              <a:t>นักวิจัยต้องมีพื้นฐานความรู้ในสาขาวิชาการที่ทำวิจัย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85800" y="2209800"/>
            <a:ext cx="8182048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3600" b="1" dirty="0" smtClean="0">
                <a:solidFill>
                  <a:srgbClr val="3333FF"/>
                </a:solidFill>
                <a:latin typeface="TH SarabunPSK" pitchFamily="34" charset="-34"/>
                <a:cs typeface="TH SarabunPSK" pitchFamily="34" charset="-34"/>
              </a:rPr>
              <a:t>3.1 </a:t>
            </a:r>
            <a:r>
              <a:rPr lang="th-TH" sz="3600" b="1" dirty="0" smtClean="0">
                <a:solidFill>
                  <a:srgbClr val="3333FF"/>
                </a:solidFill>
                <a:latin typeface="TH SarabunPSK" pitchFamily="34" charset="-34"/>
                <a:cs typeface="TH SarabunPSK" pitchFamily="34" charset="-34"/>
              </a:rPr>
              <a:t>ต้องมีความชำนาญหรือประสบการณ์ที่เกี่ยวกับเรื่องที่ทำวิจัย</a:t>
            </a:r>
          </a:p>
          <a:p>
            <a:pPr>
              <a:buNone/>
            </a:pPr>
            <a:r>
              <a:rPr lang="th-TH" sz="3600" b="1" dirty="0" smtClean="0">
                <a:solidFill>
                  <a:srgbClr val="3333FF"/>
                </a:solidFill>
                <a:latin typeface="TH SarabunPSK" pitchFamily="34" charset="-34"/>
                <a:cs typeface="TH SarabunPSK" pitchFamily="34" charset="-34"/>
              </a:rPr>
              <a:t>     อย่างเพียงพอ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85800" y="3295471"/>
            <a:ext cx="828143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3600" b="1" dirty="0" smtClean="0">
                <a:solidFill>
                  <a:srgbClr val="800000"/>
                </a:solidFill>
                <a:latin typeface="TH SarabunPSK" pitchFamily="34" charset="-34"/>
                <a:cs typeface="TH SarabunPSK" pitchFamily="34" charset="-34"/>
              </a:rPr>
              <a:t>3.2 </a:t>
            </a:r>
            <a:r>
              <a:rPr lang="th-TH" sz="3600" b="1" dirty="0" smtClean="0">
                <a:solidFill>
                  <a:srgbClr val="800000"/>
                </a:solidFill>
                <a:latin typeface="TH SarabunPSK" pitchFamily="34" charset="-34"/>
                <a:cs typeface="TH SarabunPSK" pitchFamily="34" charset="-34"/>
              </a:rPr>
              <a:t>ต้องรักษามาตรฐานและคุณภาพของงานวิจัยในสาขาวิชาการ</a:t>
            </a:r>
          </a:p>
          <a:p>
            <a:pPr>
              <a:buNone/>
            </a:pPr>
            <a:r>
              <a:rPr lang="th-TH" sz="3600" b="1" dirty="0" smtClean="0">
                <a:solidFill>
                  <a:srgbClr val="800000"/>
                </a:solidFill>
                <a:latin typeface="TH SarabunPSK" pitchFamily="34" charset="-34"/>
                <a:cs typeface="TH SarabunPSK" pitchFamily="34" charset="-34"/>
              </a:rPr>
              <a:t>     นั้นๆ เพื่อป้องกันความเสียหายต่อวงการวิชาการ</a:t>
            </a: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>
            <a:off x="1219200" y="287400"/>
            <a:ext cx="6705600" cy="1008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th-TH" sz="6600" dirty="0" smtClean="0">
                <a:solidFill>
                  <a:schemeClr val="bg1"/>
                </a:solidFill>
                <a:effectLst/>
                <a:latin typeface="TH SarabunPSK" pitchFamily="34" charset="-34"/>
                <a:cs typeface="TH SarabunPSK" pitchFamily="34" charset="-34"/>
              </a:rPr>
              <a:t>จรรยาบรรณนักวิจัย</a:t>
            </a:r>
            <a:endParaRPr lang="en-US" sz="6600" dirty="0">
              <a:solidFill>
                <a:schemeClr val="bg1"/>
              </a:solidFill>
              <a:effectLst/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73092" y="1447800"/>
            <a:ext cx="7733207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4400" b="1" dirty="0" smtClean="0">
                <a:latin typeface="TH SarabunPSK" pitchFamily="34" charset="-34"/>
                <a:cs typeface="TH SarabunPSK" pitchFamily="34" charset="-34"/>
              </a:rPr>
              <a:t>4. </a:t>
            </a:r>
            <a:r>
              <a:rPr lang="th-TH" sz="4400" b="1" dirty="0" smtClean="0">
                <a:latin typeface="TH SarabunPSK" pitchFamily="34" charset="-34"/>
                <a:cs typeface="TH SarabunPSK" pitchFamily="34" charset="-34"/>
              </a:rPr>
              <a:t>นักวิจัยต้องมีความรับผิดชอบต่อสิ่งที่ศึกษาวิจัย</a:t>
            </a:r>
          </a:p>
          <a:p>
            <a:pPr>
              <a:buNone/>
            </a:pPr>
            <a:r>
              <a:rPr lang="th-TH" sz="4400" b="1" dirty="0" smtClean="0">
                <a:latin typeface="TH SarabunPSK" pitchFamily="34" charset="-34"/>
                <a:cs typeface="TH SarabunPSK" pitchFamily="34" charset="-34"/>
              </a:rPr>
              <a:t>    ไม่ว่าเป็นสิ่งที่มีชีวิตหรือไม่มีชีวิต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85800" y="2819400"/>
            <a:ext cx="802495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3600" b="1" dirty="0" smtClean="0">
                <a:solidFill>
                  <a:srgbClr val="3333FF"/>
                </a:solidFill>
                <a:latin typeface="TH SarabunPSK" pitchFamily="34" charset="-34"/>
                <a:cs typeface="TH SarabunPSK" pitchFamily="34" charset="-34"/>
              </a:rPr>
              <a:t>4.1 </a:t>
            </a:r>
            <a:r>
              <a:rPr lang="th-TH" sz="3600" b="1" dirty="0" smtClean="0">
                <a:solidFill>
                  <a:srgbClr val="3333FF"/>
                </a:solidFill>
                <a:latin typeface="TH SarabunPSK" pitchFamily="34" charset="-34"/>
                <a:cs typeface="TH SarabunPSK" pitchFamily="34" charset="-34"/>
              </a:rPr>
              <a:t>การใช้คนหรือสัตว์เป้นตัวอย่างทดลอง ต้องทำในกรณีที่ไม่มี</a:t>
            </a:r>
          </a:p>
          <a:p>
            <a:pPr>
              <a:buNone/>
            </a:pPr>
            <a:r>
              <a:rPr lang="th-TH" sz="3600" b="1" dirty="0" smtClean="0">
                <a:solidFill>
                  <a:srgbClr val="3333FF"/>
                </a:solidFill>
                <a:latin typeface="TH SarabunPSK" pitchFamily="34" charset="-34"/>
                <a:cs typeface="TH SarabunPSK" pitchFamily="34" charset="-34"/>
              </a:rPr>
              <a:t>     ทางเลือกอื่นเท่านั้น</a:t>
            </a:r>
          </a:p>
        </p:txBody>
      </p:sp>
      <p:sp>
        <p:nvSpPr>
          <p:cNvPr id="7" name="Rectangle 6"/>
          <p:cNvSpPr/>
          <p:nvPr/>
        </p:nvSpPr>
        <p:spPr>
          <a:xfrm>
            <a:off x="685800" y="3905071"/>
            <a:ext cx="8140370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3600" b="1" dirty="0" smtClean="0">
                <a:solidFill>
                  <a:srgbClr val="800000"/>
                </a:solidFill>
                <a:latin typeface="TH SarabunPSK" pitchFamily="34" charset="-34"/>
                <a:cs typeface="TH SarabunPSK" pitchFamily="34" charset="-34"/>
              </a:rPr>
              <a:t>4.2 </a:t>
            </a:r>
            <a:r>
              <a:rPr lang="th-TH" sz="3600" b="1" dirty="0" smtClean="0">
                <a:solidFill>
                  <a:srgbClr val="800000"/>
                </a:solidFill>
                <a:latin typeface="TH SarabunPSK" pitchFamily="34" charset="-34"/>
                <a:cs typeface="TH SarabunPSK" pitchFamily="34" charset="-34"/>
              </a:rPr>
              <a:t>ต้องดำเนินการวิจัยโดยมีจิตสำนึกที่จะไม่ก่อความเสียหายต่อ</a:t>
            </a:r>
          </a:p>
          <a:p>
            <a:pPr>
              <a:buNone/>
            </a:pPr>
            <a:r>
              <a:rPr lang="th-TH" sz="3600" b="1" dirty="0" smtClean="0">
                <a:solidFill>
                  <a:srgbClr val="800000"/>
                </a:solidFill>
                <a:latin typeface="TH SarabunPSK" pitchFamily="34" charset="-34"/>
                <a:cs typeface="TH SarabunPSK" pitchFamily="34" charset="-34"/>
              </a:rPr>
              <a:t>      คน สัตว์ พืช ศิลปวัฒนธรรม ทรัพยากร และสิ่งแวดล้อม</a:t>
            </a:r>
          </a:p>
        </p:txBody>
      </p:sp>
      <p:sp>
        <p:nvSpPr>
          <p:cNvPr id="8" name="Rectangle 7"/>
          <p:cNvSpPr/>
          <p:nvPr/>
        </p:nvSpPr>
        <p:spPr>
          <a:xfrm>
            <a:off x="685800" y="5048071"/>
            <a:ext cx="8060220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3600" b="1" dirty="0" smtClean="0">
                <a:solidFill>
                  <a:srgbClr val="3333FF"/>
                </a:solidFill>
                <a:latin typeface="TH SarabunPSK" pitchFamily="34" charset="-34"/>
                <a:cs typeface="TH SarabunPSK" pitchFamily="34" charset="-34"/>
              </a:rPr>
              <a:t>4.3 </a:t>
            </a:r>
            <a:r>
              <a:rPr lang="th-TH" sz="3600" b="1" dirty="0" smtClean="0">
                <a:solidFill>
                  <a:srgbClr val="3333FF"/>
                </a:solidFill>
                <a:latin typeface="TH SarabunPSK" pitchFamily="34" charset="-34"/>
                <a:cs typeface="TH SarabunPSK" pitchFamily="34" charset="-34"/>
              </a:rPr>
              <a:t>ต้องมีความรับผิดชอบต่อผลที่จะเกิดแก่ตนเอง กลุ่มตัวอย่าง</a:t>
            </a:r>
          </a:p>
          <a:p>
            <a:pPr>
              <a:buNone/>
            </a:pPr>
            <a:r>
              <a:rPr lang="th-TH" sz="3600" b="1" dirty="0" smtClean="0">
                <a:solidFill>
                  <a:srgbClr val="3333FF"/>
                </a:solidFill>
                <a:latin typeface="TH SarabunPSK" pitchFamily="34" charset="-34"/>
                <a:cs typeface="TH SarabunPSK" pitchFamily="34" charset="-34"/>
              </a:rPr>
              <a:t>     ที่ใช้ในการศึกษาและสังคม</a:t>
            </a: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>
            <a:off x="1219200" y="287400"/>
            <a:ext cx="6705600" cy="1008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th-TH" sz="6600" dirty="0" smtClean="0">
                <a:solidFill>
                  <a:schemeClr val="bg1"/>
                </a:solidFill>
                <a:effectLst/>
                <a:latin typeface="TH SarabunPSK" pitchFamily="34" charset="-34"/>
                <a:cs typeface="TH SarabunPSK" pitchFamily="34" charset="-34"/>
              </a:rPr>
              <a:t>จรรยาบรรณนักวิจัย</a:t>
            </a:r>
            <a:endParaRPr lang="en-US" sz="6600" dirty="0">
              <a:solidFill>
                <a:schemeClr val="bg1"/>
              </a:solidFill>
              <a:effectLst/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73092" y="1447800"/>
            <a:ext cx="8366393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4400" b="1" dirty="0" smtClean="0">
                <a:latin typeface="TH SarabunPSK" pitchFamily="34" charset="-34"/>
                <a:cs typeface="TH SarabunPSK" pitchFamily="34" charset="-34"/>
              </a:rPr>
              <a:t>5. </a:t>
            </a:r>
            <a:r>
              <a:rPr lang="th-TH" sz="4400" b="1" dirty="0" smtClean="0">
                <a:latin typeface="TH SarabunPSK" pitchFamily="34" charset="-34"/>
                <a:cs typeface="TH SarabunPSK" pitchFamily="34" charset="-34"/>
              </a:rPr>
              <a:t>นักวิจัยต้องเคารพศักดิ์ศรี และสิทธิของมนุษย์ที่ใช้</a:t>
            </a:r>
          </a:p>
          <a:p>
            <a:pPr>
              <a:buNone/>
            </a:pPr>
            <a:r>
              <a:rPr lang="th-TH" sz="4400" b="1" dirty="0" smtClean="0">
                <a:latin typeface="TH SarabunPSK" pitchFamily="34" charset="-34"/>
                <a:cs typeface="TH SarabunPSK" pitchFamily="34" charset="-34"/>
              </a:rPr>
              <a:t>   เป็นตัวอย่างในการวิจัย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85800" y="2819400"/>
            <a:ext cx="8225329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3600" b="1" dirty="0" smtClean="0">
                <a:solidFill>
                  <a:srgbClr val="3333FF"/>
                </a:solidFill>
                <a:latin typeface="TH SarabunPSK" pitchFamily="34" charset="-34"/>
                <a:cs typeface="TH SarabunPSK" pitchFamily="34" charset="-34"/>
              </a:rPr>
              <a:t>5.1 </a:t>
            </a:r>
            <a:r>
              <a:rPr lang="th-TH" sz="3600" b="1" dirty="0" smtClean="0">
                <a:solidFill>
                  <a:srgbClr val="3333FF"/>
                </a:solidFill>
                <a:latin typeface="TH SarabunPSK" pitchFamily="34" charset="-34"/>
                <a:cs typeface="TH SarabunPSK" pitchFamily="34" charset="-34"/>
              </a:rPr>
              <a:t>ต้องเคารพในสิทธิของมนุษย์ที่ใช้ในการทดลอง โดยต้องได้รับ</a:t>
            </a:r>
          </a:p>
          <a:p>
            <a:pPr>
              <a:buNone/>
            </a:pPr>
            <a:r>
              <a:rPr lang="th-TH" sz="3600" b="1" dirty="0" smtClean="0">
                <a:solidFill>
                  <a:srgbClr val="3333FF"/>
                </a:solidFill>
                <a:latin typeface="TH SarabunPSK" pitchFamily="34" charset="-34"/>
                <a:cs typeface="TH SarabunPSK" pitchFamily="34" charset="-34"/>
              </a:rPr>
              <a:t>     ความยินยอมก่อนทำการวิจัย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67859" y="3905071"/>
            <a:ext cx="855234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3600" b="1" dirty="0" smtClean="0">
                <a:solidFill>
                  <a:srgbClr val="800000"/>
                </a:solidFill>
                <a:latin typeface="TH SarabunPSK" pitchFamily="34" charset="-34"/>
                <a:cs typeface="TH SarabunPSK" pitchFamily="34" charset="-34"/>
              </a:rPr>
              <a:t>5.2 </a:t>
            </a:r>
            <a:r>
              <a:rPr lang="th-TH" sz="3600" b="1" dirty="0" smtClean="0">
                <a:solidFill>
                  <a:srgbClr val="800000"/>
                </a:solidFill>
                <a:latin typeface="TH SarabunPSK" pitchFamily="34" charset="-34"/>
                <a:cs typeface="TH SarabunPSK" pitchFamily="34" charset="-34"/>
              </a:rPr>
              <a:t>ต้องปฏิบัติต่อมนุษย์และสัตว์ที่ใช้ในการทดลองด้วยความเมตตา</a:t>
            </a:r>
          </a:p>
          <a:p>
            <a:pPr>
              <a:buNone/>
            </a:pPr>
            <a:r>
              <a:rPr lang="th-TH" sz="3600" b="1" dirty="0" smtClean="0">
                <a:solidFill>
                  <a:srgbClr val="800000"/>
                </a:solidFill>
                <a:latin typeface="TH SarabunPSK" pitchFamily="34" charset="-34"/>
                <a:cs typeface="TH SarabunPSK" pitchFamily="34" charset="-34"/>
              </a:rPr>
              <a:t>     ไม่คำนึงถึงประโยชน์ทางวิชาการจนเกิดความเสียหาย</a:t>
            </a:r>
          </a:p>
        </p:txBody>
      </p:sp>
      <p:sp>
        <p:nvSpPr>
          <p:cNvPr id="7" name="Rectangle 6"/>
          <p:cNvSpPr/>
          <p:nvPr/>
        </p:nvSpPr>
        <p:spPr>
          <a:xfrm>
            <a:off x="690071" y="4971871"/>
            <a:ext cx="7970452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3600" b="1" dirty="0" smtClean="0">
                <a:solidFill>
                  <a:srgbClr val="3333FF"/>
                </a:solidFill>
                <a:latin typeface="TH SarabunPSK" pitchFamily="34" charset="-34"/>
                <a:cs typeface="TH SarabunPSK" pitchFamily="34" charset="-34"/>
              </a:rPr>
              <a:t>5.3 </a:t>
            </a:r>
            <a:r>
              <a:rPr lang="th-TH" sz="3600" b="1" dirty="0" smtClean="0">
                <a:solidFill>
                  <a:srgbClr val="3333FF"/>
                </a:solidFill>
                <a:latin typeface="TH SarabunPSK" pitchFamily="34" charset="-34"/>
                <a:cs typeface="TH SarabunPSK" pitchFamily="34" charset="-34"/>
              </a:rPr>
              <a:t>ต้องดูแลปกป้องสิทธิประโยชน์ และรักษาความลับของกลุ่ม</a:t>
            </a:r>
          </a:p>
          <a:p>
            <a:pPr>
              <a:buNone/>
            </a:pPr>
            <a:r>
              <a:rPr lang="th-TH" sz="3600" b="1" dirty="0" smtClean="0">
                <a:solidFill>
                  <a:srgbClr val="3333FF"/>
                </a:solidFill>
                <a:latin typeface="TH SarabunPSK" pitchFamily="34" charset="-34"/>
                <a:cs typeface="TH SarabunPSK" pitchFamily="34" charset="-34"/>
              </a:rPr>
              <a:t>     ตัวอย่างที่ใช้ในการทดลอง</a:t>
            </a: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2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>
            <a:off x="1219200" y="287400"/>
            <a:ext cx="6705600" cy="1008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th-TH" sz="6600" dirty="0" smtClean="0">
                <a:solidFill>
                  <a:schemeClr val="bg1"/>
                </a:solidFill>
                <a:effectLst/>
                <a:latin typeface="TH SarabunPSK" pitchFamily="34" charset="-34"/>
                <a:cs typeface="TH SarabunPSK" pitchFamily="34" charset="-34"/>
              </a:rPr>
              <a:t>จรรยาบรรณนักวิจัย</a:t>
            </a:r>
            <a:endParaRPr lang="en-US" sz="6600" dirty="0">
              <a:solidFill>
                <a:schemeClr val="bg1"/>
              </a:solidFill>
              <a:effectLst/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73092" y="1447800"/>
            <a:ext cx="8252580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4400" b="1" dirty="0" smtClean="0">
                <a:latin typeface="TH SarabunPSK" pitchFamily="34" charset="-34"/>
                <a:cs typeface="TH SarabunPSK" pitchFamily="34" charset="-34"/>
              </a:rPr>
              <a:t>6. </a:t>
            </a:r>
            <a:r>
              <a:rPr lang="th-TH" sz="4400" b="1" dirty="0" smtClean="0">
                <a:latin typeface="TH SarabunPSK" pitchFamily="34" charset="-34"/>
                <a:cs typeface="TH SarabunPSK" pitchFamily="34" charset="-34"/>
              </a:rPr>
              <a:t>นักวิจัยต้องมีอิสระทางความคิด โดยปราศจากอคติ</a:t>
            </a:r>
          </a:p>
          <a:p>
            <a:pPr>
              <a:buNone/>
            </a:pPr>
            <a:r>
              <a:rPr lang="th-TH" sz="4400" b="1" dirty="0" smtClean="0">
                <a:latin typeface="TH SarabunPSK" pitchFamily="34" charset="-34"/>
                <a:cs typeface="TH SarabunPSK" pitchFamily="34" charset="-34"/>
              </a:rPr>
              <a:t>    ทุกขั้นตอนของการทำวิจัย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85800" y="2819400"/>
            <a:ext cx="506581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3600" b="1" dirty="0" smtClean="0">
                <a:solidFill>
                  <a:srgbClr val="3333FF"/>
                </a:solidFill>
                <a:latin typeface="TH SarabunPSK" pitchFamily="34" charset="-34"/>
                <a:cs typeface="TH SarabunPSK" pitchFamily="34" charset="-34"/>
              </a:rPr>
              <a:t>6.1 </a:t>
            </a:r>
            <a:r>
              <a:rPr lang="th-TH" sz="3600" b="1" dirty="0" smtClean="0">
                <a:solidFill>
                  <a:srgbClr val="3333FF"/>
                </a:solidFill>
                <a:latin typeface="TH SarabunPSK" pitchFamily="34" charset="-34"/>
                <a:cs typeface="TH SarabunPSK" pitchFamily="34" charset="-34"/>
              </a:rPr>
              <a:t>ต้องไม่ทำงานวิจัยด้วยความเกรงใจ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67859" y="3505200"/>
            <a:ext cx="839845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3600" b="1" dirty="0" smtClean="0">
                <a:solidFill>
                  <a:srgbClr val="800000"/>
                </a:solidFill>
                <a:latin typeface="TH SarabunPSK" pitchFamily="34" charset="-34"/>
                <a:cs typeface="TH SarabunPSK" pitchFamily="34" charset="-34"/>
              </a:rPr>
              <a:t>6.2 </a:t>
            </a:r>
            <a:r>
              <a:rPr lang="th-TH" sz="3600" b="1" dirty="0" smtClean="0">
                <a:solidFill>
                  <a:srgbClr val="800000"/>
                </a:solidFill>
                <a:latin typeface="TH SarabunPSK" pitchFamily="34" charset="-34"/>
                <a:cs typeface="TH SarabunPSK" pitchFamily="34" charset="-34"/>
              </a:rPr>
              <a:t>ต้องปฏิบัติงานวิจัยโดยใช้หลักวิชาการเป็นเกณฑ์ และไม่มีอคติ</a:t>
            </a:r>
          </a:p>
          <a:p>
            <a:pPr>
              <a:buNone/>
            </a:pPr>
            <a:r>
              <a:rPr lang="th-TH" sz="3600" b="1" dirty="0" smtClean="0">
                <a:solidFill>
                  <a:srgbClr val="800000"/>
                </a:solidFill>
                <a:latin typeface="TH SarabunPSK" pitchFamily="34" charset="-34"/>
                <a:cs typeface="TH SarabunPSK" pitchFamily="34" charset="-34"/>
              </a:rPr>
              <a:t>     มาเกี่ยวข้อง</a:t>
            </a:r>
          </a:p>
        </p:txBody>
      </p:sp>
      <p:sp>
        <p:nvSpPr>
          <p:cNvPr id="7" name="Rectangle 6"/>
          <p:cNvSpPr/>
          <p:nvPr/>
        </p:nvSpPr>
        <p:spPr>
          <a:xfrm>
            <a:off x="690071" y="4648200"/>
            <a:ext cx="8250977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3600" b="1" dirty="0" smtClean="0">
                <a:solidFill>
                  <a:srgbClr val="3333FF"/>
                </a:solidFill>
                <a:latin typeface="TH SarabunPSK" pitchFamily="34" charset="-34"/>
                <a:cs typeface="TH SarabunPSK" pitchFamily="34" charset="-34"/>
              </a:rPr>
              <a:t>6.3 </a:t>
            </a:r>
            <a:r>
              <a:rPr lang="th-TH" sz="3600" b="1" dirty="0" smtClean="0">
                <a:solidFill>
                  <a:srgbClr val="3333FF"/>
                </a:solidFill>
                <a:latin typeface="TH SarabunPSK" pitchFamily="34" charset="-34"/>
                <a:cs typeface="TH SarabunPSK" pitchFamily="34" charset="-34"/>
              </a:rPr>
              <a:t>ต้องเสนอผลงานวิจัยตามความเป็นจริง ไม่จงใจเบี่ยงเบนผล</a:t>
            </a:r>
          </a:p>
          <a:p>
            <a:pPr>
              <a:buNone/>
            </a:pPr>
            <a:r>
              <a:rPr lang="th-TH" sz="3600" b="1" dirty="0" smtClean="0">
                <a:solidFill>
                  <a:srgbClr val="3333FF"/>
                </a:solidFill>
                <a:latin typeface="TH SarabunPSK" pitchFamily="34" charset="-34"/>
                <a:cs typeface="TH SarabunPSK" pitchFamily="34" charset="-34"/>
              </a:rPr>
              <a:t>     การวิจัย โดยหวังผลประโยชน์ส่วนตนหรือต้องการสร้างความ</a:t>
            </a:r>
          </a:p>
          <a:p>
            <a:pPr>
              <a:buNone/>
            </a:pPr>
            <a:r>
              <a:rPr lang="th-TH" sz="3600" b="1" dirty="0" smtClean="0">
                <a:solidFill>
                  <a:srgbClr val="3333FF"/>
                </a:solidFill>
                <a:latin typeface="TH SarabunPSK" pitchFamily="34" charset="-34"/>
                <a:cs typeface="TH SarabunPSK" pitchFamily="34" charset="-34"/>
              </a:rPr>
              <a:t>     เสียหายแก่ผู้อื่น</a:t>
            </a: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2" grpId="0"/>
      <p:bldP spid="7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869</TotalTime>
  <Words>1742</Words>
  <Application>Microsoft Office PowerPoint</Application>
  <PresentationFormat>On-screen Show (4:3)</PresentationFormat>
  <Paragraphs>289</Paragraphs>
  <Slides>35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Concourse</vt:lpstr>
      <vt:lpstr> ขั้นตอนการบริหารโครงการวิจัยและ จรรยาบรรณนักวิจัย  มทร.กรุงเทพ</vt:lpstr>
      <vt:lpstr>จรรยาบรรณนักวิจัย</vt:lpstr>
      <vt:lpstr>จรรยาบรรณนักวิจัย</vt:lpstr>
      <vt:lpstr>จรรยาบรรณนักวิจัย</vt:lpstr>
      <vt:lpstr>จรรยาบรรณนักวิจัย</vt:lpstr>
      <vt:lpstr>จรรยาบรรณนักวิจัย</vt:lpstr>
      <vt:lpstr>จรรยาบรรณนักวิจัย</vt:lpstr>
      <vt:lpstr>จรรยาบรรณนักวิจัย</vt:lpstr>
      <vt:lpstr>จรรยาบรรณนักวิจัย</vt:lpstr>
      <vt:lpstr>จรรยาบรรณนักวิจัย</vt:lpstr>
      <vt:lpstr>จรรยาบรรณนักวิจัย</vt:lpstr>
      <vt:lpstr>จรรยาบรรณนักวิจัย</vt:lpstr>
      <vt:lpstr>วันที่ 22-26 ตุลาคม 2555 ให้นักวิจัยดำเนินการทำสัญญากับมหาวิทยาลัย </vt:lpstr>
      <vt:lpstr>Slide 14</vt:lpstr>
      <vt:lpstr>Slide 15</vt:lpstr>
      <vt:lpstr>การดำเนินโครงการวิจัย (งบรายได้)</vt:lpstr>
      <vt:lpstr>การดำเนินโครงการวิจัย (งบแผ่นดิน)</vt:lpstr>
      <vt:lpstr>นักวิจัยจะต้องทำการเผยแพร่ผลการวิจัย และการใช้ประโยชน์ ระหว่างการดำเนินการวิจัย หรือหลังสิ้นสุดโครงการวิจัย ภายใน 6 เดือน</vt:lpstr>
      <vt:lpstr>ระบบการประเมิน ผลการวิจัยของประเทศ </vt:lpstr>
      <vt:lpstr>กระบวนการสร้างความรู้ผ่านการวิจัยและพัฒนา</vt:lpstr>
      <vt:lpstr>ตัวชี้วัดสำหรับการประเมินผลระบบการวิจัยและพัฒนา</vt:lpstr>
      <vt:lpstr>ลักษณะเฉพาะของการวิจัยแต่ละสาขา</vt:lpstr>
      <vt:lpstr>ลักษณะเฉพาะของการวิจัยแต่ละสาขา</vt:lpstr>
      <vt:lpstr>ตัวชี้วัดภาพรวม</vt:lpstr>
      <vt:lpstr>Any Questions ?</vt:lpstr>
      <vt:lpstr>โครงการต่างๆ ของ สวพ. ประจำปีงบประมาณ ๒๕๕๖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การประชุมชี้แจงรายละเอียด การทำสัญญารับทุนอุดหนุนการวิจัย</dc:title>
  <dc:creator>RDI-03</dc:creator>
  <cp:lastModifiedBy>RDI-01</cp:lastModifiedBy>
  <cp:revision>87</cp:revision>
  <dcterms:created xsi:type="dcterms:W3CDTF">2011-11-09T08:45:43Z</dcterms:created>
  <dcterms:modified xsi:type="dcterms:W3CDTF">2013-05-09T06:16:26Z</dcterms:modified>
</cp:coreProperties>
</file>