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70" r:id="rId3"/>
    <p:sldId id="273" r:id="rId4"/>
    <p:sldId id="274" r:id="rId5"/>
    <p:sldId id="275" r:id="rId6"/>
    <p:sldId id="272" r:id="rId7"/>
  </p:sldIdLst>
  <p:sldSz cx="9144000" cy="6858000" type="screen4x3"/>
  <p:notesSz cx="6662738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7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09" y="0"/>
            <a:ext cx="2887187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7E491-0305-49AF-83B5-98C2A1706C2F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887187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09" y="9408981"/>
            <a:ext cx="2887187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BA4FF-CCA1-4B7A-8F9C-4F22A2B10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772B0-ED44-44C5-A4CD-67F427E3303C}" type="datetimeFigureOut">
              <a:rPr lang="en-US" smtClean="0"/>
              <a:pPr/>
              <a:t>12/25/2012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3C0A6-CCEB-4DFA-BA51-7D01A1AFF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54830" y="323550"/>
            <a:ext cx="8598564" cy="61926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ounded Rectangle 4"/>
          <p:cNvSpPr/>
          <p:nvPr/>
        </p:nvSpPr>
        <p:spPr>
          <a:xfrm>
            <a:off x="0" y="1916832"/>
            <a:ext cx="9433048" cy="27363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9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โครงการบริการวิชาการ</a:t>
            </a:r>
            <a:endParaRPr lang="en-US" sz="11500" b="1" dirty="0" smtClean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9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เพื่อสร้างผู้ประกอบการ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>
          <a:xfrm>
            <a:off x="1259632" y="3037896"/>
            <a:ext cx="0" cy="14401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702944" y="2924944"/>
            <a:ext cx="0" cy="57606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886536" y="2996952"/>
            <a:ext cx="0" cy="21602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44008" y="1124744"/>
            <a:ext cx="0" cy="41463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419872" y="2852936"/>
            <a:ext cx="2942" cy="36004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-36512" y="1916832"/>
            <a:ext cx="9433048" cy="27363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b="1" dirty="0">
              <a:solidFill>
                <a:schemeClr val="tx1"/>
              </a:solidFill>
              <a:latin typeface="supermarket" pitchFamily="2" charset="0"/>
              <a:cs typeface="supermarket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536" y="336424"/>
            <a:ext cx="8892480" cy="936104"/>
          </a:xfrm>
          <a:prstGeom prst="rect">
            <a:avLst/>
          </a:prstGeom>
          <a:solidFill>
            <a:srgbClr val="00CC00"/>
          </a:solidFill>
          <a:ln/>
        </p:spPr>
        <p:style>
          <a:lnRef idx="2">
            <a:schemeClr val="accent3">
              <a:shade val="50000"/>
            </a:schemeClr>
          </a:lnRef>
          <a:fillRef idx="1002">
            <a:schemeClr val="dk1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6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โครงการ </a:t>
            </a:r>
            <a:r>
              <a:rPr lang="en-US" sz="6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6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สร้างผู้ประกอบการ</a:t>
            </a:r>
            <a:endParaRPr lang="en-US" sz="66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9512" y="1745520"/>
            <a:ext cx="2273192" cy="12241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600" b="1" dirty="0" smtClean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ผู้ประกอบการใหม่</a:t>
            </a:r>
          </a:p>
          <a:p>
            <a:pPr algn="ctr"/>
            <a:r>
              <a:rPr lang="en-US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NEC</a:t>
            </a:r>
            <a:endParaRPr lang="th-TH" sz="2600" b="1" dirty="0" smtClean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endParaRPr lang="en-US" sz="26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524712" y="1700808"/>
            <a:ext cx="2016224" cy="12961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บ่มเพาะ</a:t>
            </a:r>
          </a:p>
          <a:p>
            <a:pPr algn="ctr"/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ผู้ประกอบการ (</a:t>
            </a:r>
            <a:r>
              <a:rPr lang="en-US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NEC</a:t>
            </a:r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lang="en-US" sz="26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59632" y="1556792"/>
            <a:ext cx="662473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59632" y="1556792"/>
            <a:ext cx="0" cy="21602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19872" y="1587856"/>
            <a:ext cx="0" cy="14401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884368" y="1556792"/>
            <a:ext cx="0" cy="36004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52120" y="1556792"/>
            <a:ext cx="0" cy="36004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755576" y="4077072"/>
            <a:ext cx="5184576" cy="2304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/>
              <a:buChar char="w"/>
            </a:pPr>
            <a:endParaRPr lang="en-US" sz="2400" dirty="0">
              <a:solidFill>
                <a:schemeClr val="tx1"/>
              </a:solidFill>
              <a:latin typeface="supermarket" pitchFamily="2" charset="0"/>
              <a:cs typeface="supermarket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51520" y="3212976"/>
            <a:ext cx="2232248" cy="14401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6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อดีต</a:t>
            </a:r>
          </a:p>
          <a:p>
            <a:pPr>
              <a:buFont typeface="Wingdings"/>
              <a:buChar char="w"/>
            </a:pPr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ธุรกิจแปรรูป</a:t>
            </a:r>
          </a:p>
          <a:p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 ผลิตภัณฑ์เนื้อสัตว์</a:t>
            </a:r>
          </a:p>
          <a:p>
            <a:pPr>
              <a:buFont typeface="Wingdings"/>
              <a:buChar char="w"/>
              <a:tabLst>
                <a:tab pos="177800" algn="l"/>
              </a:tabLst>
            </a:pPr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ธุรกิจจัดดอกไม้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79512" y="4828216"/>
            <a:ext cx="4396256" cy="16971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h-TH" sz="2600" b="1" dirty="0" smtClean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26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ปัจจุบัน</a:t>
            </a:r>
          </a:p>
          <a:p>
            <a:pPr>
              <a:buFont typeface="Wingdings"/>
              <a:buChar char="w"/>
            </a:pPr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ธุรกิจเบเกอรี่เพื่อสุขภาพ</a:t>
            </a:r>
          </a:p>
          <a:p>
            <a:pPr>
              <a:buFont typeface="Wingdings"/>
              <a:buChar char="w"/>
            </a:pPr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ธุรกิจผสมเครื่องดื่มเพื่อสุขภาพ</a:t>
            </a:r>
          </a:p>
          <a:p>
            <a:pPr>
              <a:buFont typeface="Wingdings"/>
              <a:buChar char="w"/>
            </a:pPr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ธุรกิจชา-กาแฟและอาหารว่างเพื่อสุขภาพ</a:t>
            </a:r>
            <a:endParaRPr lang="en-US" sz="2600" b="1" dirty="0" smtClean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endParaRPr lang="en-US" sz="26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552008" y="3212976"/>
            <a:ext cx="1944216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4 สถานประกอบการ</a:t>
            </a:r>
            <a:endParaRPr lang="en-US" sz="26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4644008" y="3140968"/>
            <a:ext cx="2232248" cy="129614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ปี 55</a:t>
            </a:r>
          </a:p>
          <a:p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นั</a:t>
            </a:r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กศึกษา 20 คน</a:t>
            </a:r>
          </a:p>
          <a:p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5 สถานประกอบการ</a:t>
            </a:r>
            <a:endParaRPr lang="en-US" sz="26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644008" y="1700808"/>
            <a:ext cx="2088232" cy="12961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บ่มเพาะต้นกล้าอุตสาหกรรม</a:t>
            </a:r>
            <a:endParaRPr lang="en-US" sz="26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804248" y="1700808"/>
            <a:ext cx="2160240" cy="12961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บ่มเพาะ </a:t>
            </a:r>
          </a:p>
          <a:p>
            <a:pPr algn="ctr"/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ผู้ประกอบการ (</a:t>
            </a:r>
            <a:r>
              <a:rPr lang="en-US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UBI</a:t>
            </a:r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lang="en-US" sz="26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644008" y="4653136"/>
            <a:ext cx="2232248" cy="129614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ปี 56</a:t>
            </a:r>
          </a:p>
          <a:p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นักศึกษา  25 คน</a:t>
            </a:r>
          </a:p>
          <a:p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5 สถานประกอบการ</a:t>
            </a:r>
            <a:endParaRPr lang="en-US" sz="26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6948264" y="3140968"/>
            <a:ext cx="2016224" cy="16561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5 ธุรกิจ</a:t>
            </a:r>
          </a:p>
          <a:p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</a:t>
            </a:r>
            <a:r>
              <a:rPr lang="en-US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Spin off 1 </a:t>
            </a:r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ราย</a:t>
            </a:r>
          </a:p>
          <a:p>
            <a:r>
              <a:rPr lang="th-TH" sz="2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บ่มเพาะ 4 ราย</a:t>
            </a:r>
            <a:endParaRPr lang="en-US" sz="26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1259632" y="4653136"/>
            <a:ext cx="0" cy="21602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724128" y="4437112"/>
            <a:ext cx="0" cy="21602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08504" cy="83671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th-TH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1</a:t>
            </a:r>
            <a:r>
              <a:rPr lang="th-TH" sz="4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) </a:t>
            </a:r>
            <a:r>
              <a:rPr lang="th-TH" sz="3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โครงการเสริมสร้างผู้ประกอบการใหม่ </a:t>
            </a:r>
            <a:r>
              <a:rPr lang="en-US" sz="4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NEC</a:t>
            </a:r>
            <a:r>
              <a:rPr lang="th-TH" sz="3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ปี </a:t>
            </a:r>
            <a:r>
              <a:rPr lang="th-TH" sz="4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2556</a:t>
            </a:r>
            <a:endParaRPr lang="en-US" sz="40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1" name="Picture 20" descr="DSC_030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9992" y="4221088"/>
            <a:ext cx="1584176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1" descr="DSC_157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12160" y="4149080"/>
            <a:ext cx="1584176" cy="1368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 descr="DSC_0331.JPG"/>
          <p:cNvPicPr/>
          <p:nvPr/>
        </p:nvPicPr>
        <p:blipFill>
          <a:blip r:embed="rId4" cstate="print"/>
          <a:srcRect l="11415" t="12836" r="5502" b="8903"/>
          <a:stretch>
            <a:fillRect/>
          </a:stretch>
        </p:blipFill>
        <p:spPr>
          <a:xfrm>
            <a:off x="2339752" y="4221088"/>
            <a:ext cx="1800200" cy="1224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 descr="DSC_1618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524328" y="4149080"/>
            <a:ext cx="1619672" cy="13818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6" name="Group 45"/>
          <p:cNvGrpSpPr/>
          <p:nvPr/>
        </p:nvGrpSpPr>
        <p:grpSpPr>
          <a:xfrm>
            <a:off x="97624" y="980728"/>
            <a:ext cx="8964488" cy="5729576"/>
            <a:chOff x="97624" y="980728"/>
            <a:chExt cx="8964488" cy="5729576"/>
          </a:xfrm>
        </p:grpSpPr>
        <p:sp>
          <p:nvSpPr>
            <p:cNvPr id="5" name="Rectangle 4"/>
            <p:cNvSpPr/>
            <p:nvPr/>
          </p:nvSpPr>
          <p:spPr>
            <a:xfrm>
              <a:off x="179512" y="1593968"/>
              <a:ext cx="2232248" cy="100811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บุคคลทั่วไป</a:t>
              </a:r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/</a:t>
              </a: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ทายาทธุรกิจ</a:t>
              </a:r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/</a:t>
              </a: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เจ้าของธุรกิจ</a:t>
              </a:r>
            </a:p>
            <a:p>
              <a:pPr algn="ctr"/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70 คน</a:t>
              </a:r>
              <a:endParaRPr lang="th-TH" sz="2000" b="1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79512" y="2890112"/>
              <a:ext cx="2232248" cy="237626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indent="-342900">
                <a:buAutoNum type="arabicPeriod"/>
              </a:pP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ธุรกิจผสมเครื่องดื่มเพื่อสุขภาพ</a:t>
              </a:r>
            </a:p>
            <a:p>
              <a:pPr indent="-342900">
                <a:buAutoNum type="arabicPeriod"/>
              </a:pP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ธุรกิจเบเกอรี่เพื่อสุขภาพ</a:t>
              </a:r>
            </a:p>
            <a:p>
              <a:pPr indent="-342900">
                <a:buAutoNum type="arabicPeriod"/>
              </a:pP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ธุรกิจชา-กาแฟและอาหารว่างเพื่อสุขภาพ</a:t>
              </a: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456472" y="1737984"/>
              <a:ext cx="288032" cy="576064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000" b="1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771800" y="1556792"/>
              <a:ext cx="1985160" cy="241344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การจัดการธุรกิจ 90 ชม. </a:t>
              </a:r>
            </a:p>
            <a:p>
              <a:pPr>
                <a:buFont typeface="Arial" pitchFamily="34" charset="0"/>
                <a:buChar char="•"/>
              </a:pP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วิชาชีพ 40 ชั่วโมง</a:t>
              </a:r>
            </a:p>
            <a:p>
              <a:pPr>
                <a:buFont typeface="Arial" pitchFamily="34" charset="0"/>
                <a:buChar char="•"/>
              </a:pP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ศึกษาดูงาน</a:t>
              </a:r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6 </a:t>
              </a: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ชั่วโมง</a:t>
              </a:r>
            </a:p>
            <a:p>
              <a:pPr>
                <a:buFont typeface="Arial" pitchFamily="34" charset="0"/>
                <a:buChar char="•"/>
              </a:pP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ให้คำปรึกษาแนะนำกระตุ้นให้เกิดการจัดตั้งธุรกิจ</a:t>
              </a:r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12 </a:t>
              </a: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ชัวโมง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403840" y="1556792"/>
              <a:ext cx="1656184" cy="237626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</a:t>
              </a: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จัดตั้งธุรกิจใหม่</a:t>
              </a:r>
              <a:endPara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endParaRPr>
            </a:p>
            <a:p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ขยายธุรกิจเดิม </a:t>
              </a:r>
            </a:p>
            <a:p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ไม่น้อยกว่าร้อยละ</a:t>
              </a:r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</a:t>
              </a: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30 ของเป้าหมายผลผลิต</a:t>
              </a:r>
            </a:p>
            <a:p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      </a:t>
              </a: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(</a:t>
              </a:r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21 </a:t>
              </a: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คน)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33720" y="1556792"/>
              <a:ext cx="1728192" cy="237626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ผ่านการฝึกอบรม </a:t>
              </a:r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70 </a:t>
              </a: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คน</a:t>
              </a:r>
            </a:p>
            <a:p>
              <a:pPr>
                <a:buFont typeface="Arial" pitchFamily="34" charset="0"/>
                <a:buChar char="•"/>
              </a:pP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แผนธุรกิจ</a:t>
              </a:r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70 </a:t>
              </a: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แผน</a:t>
              </a:r>
            </a:p>
            <a:p>
              <a:pPr>
                <a:buFont typeface="Arial" pitchFamily="34" charset="0"/>
                <a:buChar char="•"/>
              </a:pPr>
              <a:r>
                <a:rPr lang="th-TH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ความพึงพอใจ ไม่น้อยกว่าร้อยละ </a:t>
              </a:r>
              <a:r>
                <a:rPr lang="en-US" sz="20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80</a:t>
              </a:r>
              <a:endPara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endParaRPr>
            </a:p>
            <a:p>
              <a:endPara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endParaRPr>
            </a:p>
            <a:p>
              <a:pPr algn="ctr"/>
              <a:endParaRPr lang="th-TH" sz="2000" b="1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4828968" y="1737984"/>
              <a:ext cx="391104" cy="576064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000" b="1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7016504" y="1737984"/>
              <a:ext cx="360040" cy="576064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000" b="1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19" name="Up Arrow Callout 18"/>
            <p:cNvSpPr/>
            <p:nvPr/>
          </p:nvSpPr>
          <p:spPr>
            <a:xfrm>
              <a:off x="97624" y="4902568"/>
              <a:ext cx="8964488" cy="1344624"/>
            </a:xfrm>
            <a:prstGeom prst="upArrowCallou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อาชีพ</a:t>
              </a:r>
              <a:r>
                <a:rPr lang="en-US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/</a:t>
              </a:r>
              <a:r>
                <a:rPr lang="th-TH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การจ้างงาน</a:t>
              </a:r>
              <a:r>
                <a:rPr lang="en-US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/</a:t>
              </a:r>
              <a:r>
                <a:rPr lang="th-TH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รายได้</a:t>
              </a:r>
              <a:r>
                <a:rPr lang="en-US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/</a:t>
              </a:r>
              <a:r>
                <a:rPr lang="th-TH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การหมุนเวียนของเศรษฐกิจ</a:t>
              </a:r>
              <a:r>
                <a:rPr lang="en-US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 &gt;&gt; </a:t>
              </a:r>
              <a:r>
                <a:rPr lang="th-TH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คุณภาพชีวิตของคนในสังคม</a:t>
              </a:r>
              <a:r>
                <a:rPr lang="en-US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/</a:t>
              </a:r>
              <a:r>
                <a:rPr lang="th-TH" sz="2400" b="1" dirty="0" smtClean="0">
                  <a:solidFill>
                    <a:schemeClr val="tx1"/>
                  </a:solidFill>
                  <a:latin typeface="TH SarabunPSK" pitchFamily="34" charset="-34"/>
                  <a:cs typeface="TH SarabunPSK" pitchFamily="34" charset="-34"/>
                  <a:sym typeface="Wingdings"/>
                </a:rPr>
                <a:t>ชุมชน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95536" y="980728"/>
              <a:ext cx="1368152" cy="432048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INPUT</a:t>
              </a:r>
              <a:endParaRPr lang="th-TH" sz="2800" b="1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2987824" y="980728"/>
              <a:ext cx="1368152" cy="432048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8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 ROCESS</a:t>
              </a:r>
              <a:endParaRPr lang="th-TH" sz="2800" b="1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364088" y="980728"/>
              <a:ext cx="1368152" cy="432048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8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 OUTPUT</a:t>
              </a:r>
              <a:endParaRPr lang="th-TH" sz="2800" b="1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236296" y="980728"/>
              <a:ext cx="1728192" cy="432048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8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  OUTCOME</a:t>
              </a:r>
              <a:endParaRPr lang="th-TH" sz="2800" b="1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3782256" y="6367680"/>
              <a:ext cx="1584176" cy="342624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latin typeface="TH SarabunPSK" pitchFamily="34" charset="-34"/>
                  <a:cs typeface="TH SarabunPSK" pitchFamily="34" charset="-34"/>
                  <a:sym typeface="Wingdings"/>
                </a:rPr>
                <a:t>IMPECT</a:t>
              </a:r>
              <a:endParaRPr lang="th-TH" sz="3200" b="1" dirty="0">
                <a:latin typeface="TH SarabunPSK" pitchFamily="34" charset="-34"/>
                <a:cs typeface="TH SarabunPSK" pitchFamily="34" charset="-34"/>
              </a:endParaRPr>
            </a:p>
          </p:txBody>
        </p:sp>
      </p:grpSp>
      <p:sp>
        <p:nvSpPr>
          <p:cNvPr id="49" name="Up Arrow 48"/>
          <p:cNvSpPr/>
          <p:nvPr/>
        </p:nvSpPr>
        <p:spPr>
          <a:xfrm>
            <a:off x="1043608" y="2636912"/>
            <a:ext cx="648072" cy="216024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33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91880" y="4365104"/>
            <a:ext cx="1800200" cy="11780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26" descr="0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20272" y="4221088"/>
            <a:ext cx="1800200" cy="12721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2)  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โครงการบ่มเพาะวิสาหกิจ </a:t>
            </a:r>
            <a:br>
              <a:rPr lang="th-TH" sz="36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ภายใต้โครงการเสริมสร้างผู้ประกอบการใหม่ </a:t>
            </a: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NEC</a:t>
            </a: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4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3360" y="1741664"/>
            <a:ext cx="2232248" cy="19753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เจ้าของธุรกิจ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/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ทายาทธุรกิจ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 ภาคการผลิต 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 ภาคการบริการ</a:t>
            </a:r>
          </a:p>
          <a:p>
            <a:pPr algn="ctr"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 ผู้ประกอบการใหม่ 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NEC</a:t>
            </a:r>
            <a:endParaRPr lang="th-TH" sz="2000" b="1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272" y="3977768"/>
            <a:ext cx="2232248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-342900"/>
            <a:r>
              <a:rPr lang="en-US" sz="28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4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สถานประกอบการ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390320" y="1885680"/>
            <a:ext cx="288032" cy="5760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 11"/>
          <p:cNvSpPr/>
          <p:nvPr/>
        </p:nvSpPr>
        <p:spPr>
          <a:xfrm>
            <a:off x="7308304" y="1772816"/>
            <a:ext cx="1656184" cy="22285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เกิด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</a:t>
            </a:r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ผลิตภัณฑ์ใหม่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  </a:t>
            </a:r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การขาย </a:t>
            </a:r>
          </a:p>
          <a:p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แนวคิดใหม่</a:t>
            </a:r>
          </a:p>
          <a:p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 ภายใต้ธุรกิจ</a:t>
            </a:r>
          </a:p>
          <a:p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 เดิม (</a:t>
            </a:r>
            <a:r>
              <a:rPr lang="en-US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NBC)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เกิดธุรกิจใหม่</a:t>
            </a:r>
            <a:endParaRPr lang="th-TH" sz="2000" b="1" dirty="0" smtClean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48064" y="1704488"/>
            <a:ext cx="1800200" cy="27326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7800" lvl="0" indent="-1778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2000" b="1" dirty="0" smtClean="0">
              <a:latin typeface="TH SarabunPSK" pitchFamily="34" charset="-34"/>
              <a:cs typeface="TH SarabunPSK" pitchFamily="34" charset="-34"/>
            </a:endParaRPr>
          </a:p>
          <a:p>
            <a:pPr marL="177800" lvl="0" indent="-177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แผนพัฒนาสถานประกอบการ  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4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แผน</a:t>
            </a:r>
          </a:p>
          <a:p>
            <a:pPr marL="177800" lvl="0" indent="-177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ความพึงพอใจไม่น้อยกว่าร้อยละ 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80</a:t>
            </a:r>
          </a:p>
          <a:p>
            <a:pPr marL="177800" indent="-177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ผลการดำเนินงาน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    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ที่แสดงถึงความสำเร็จของแผน</a:t>
            </a:r>
          </a:p>
          <a:p>
            <a:pPr algn="ctr"/>
            <a:endParaRPr lang="th-TH" sz="2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4762816" y="1885680"/>
            <a:ext cx="391104" cy="5760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Right Arrow 14"/>
          <p:cNvSpPr/>
          <p:nvPr/>
        </p:nvSpPr>
        <p:spPr>
          <a:xfrm>
            <a:off x="6950352" y="1885680"/>
            <a:ext cx="360040" cy="5760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Up Arrow Callout 15"/>
          <p:cNvSpPr/>
          <p:nvPr/>
        </p:nvSpPr>
        <p:spPr>
          <a:xfrm>
            <a:off x="113360" y="5050264"/>
            <a:ext cx="8851128" cy="1344624"/>
          </a:xfrm>
          <a:prstGeom prst="up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ผู้ประกอบการ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อยู่รอดและยั่งยืน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/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ลดอัตราเสี่ยงของการล้มเหลวในการทำธุรกิจ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/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เกิดเศรษฐกิจเชิงสร้างสรรค์   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&gt;&gt;   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เศรษฐกิจ</a:t>
            </a:r>
            <a:endParaRPr lang="en-US" sz="2000" b="1" dirty="0" smtClean="0">
              <a:latin typeface="TH SarabunPSK" pitchFamily="34" charset="-34"/>
              <a:cs typeface="TH SarabunPSK" pitchFamily="34" charset="-34"/>
              <a:sym typeface="Wingdings"/>
            </a:endParaRPr>
          </a:p>
          <a:p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                                                                                                                   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ของประเทศมีความเข้มแข็ง 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29384" y="1183016"/>
            <a:ext cx="1368152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INPUT</a:t>
            </a:r>
            <a:endParaRPr lang="th-TH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843808" y="1169368"/>
            <a:ext cx="1514256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 PROCESS</a:t>
            </a:r>
            <a:endParaRPr lang="th-TH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297936" y="1183016"/>
            <a:ext cx="1368152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 OUTPUT</a:t>
            </a:r>
            <a:endParaRPr lang="th-TH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308304" y="1169368"/>
            <a:ext cx="1590032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 OUTCOME</a:t>
            </a:r>
            <a:endParaRPr lang="th-TH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716104" y="6474432"/>
            <a:ext cx="1584176" cy="3426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IMPECT</a:t>
            </a:r>
            <a:endParaRPr lang="th-TH" sz="32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2" name="Up Arrow 21"/>
          <p:cNvSpPr/>
          <p:nvPr/>
        </p:nvSpPr>
        <p:spPr>
          <a:xfrm>
            <a:off x="827584" y="3748096"/>
            <a:ext cx="720080" cy="216024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4" name="Picture 23" descr="DSC_170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9512" y="4437112"/>
            <a:ext cx="1800200" cy="1152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0"/>
          <p:cNvSpPr/>
          <p:nvPr/>
        </p:nvSpPr>
        <p:spPr>
          <a:xfrm>
            <a:off x="2771800" y="1772816"/>
            <a:ext cx="1985160" cy="27363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th-TH" sz="2000" b="1" dirty="0" smtClean="0">
              <a:latin typeface="TH SarabunPSK" pitchFamily="34" charset="-34"/>
              <a:cs typeface="TH SarabunPSK" pitchFamily="34" charset="-34"/>
              <a:sym typeface="Wingdings"/>
            </a:endParaRP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ศึกษาสภาพจริง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วินิจฉัยธุรกิจ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เขียนแผนพัฒนาสถานประกอบการ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ให้คำปรึกษาตามแผน 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สรุปผล</a:t>
            </a:r>
          </a:p>
          <a:p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เปรียบเทียบก่อน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/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หลังให้คำปรึกษา</a:t>
            </a:r>
          </a:p>
          <a:p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(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72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ชั่วโมง)</a:t>
            </a:r>
          </a:p>
          <a:p>
            <a:pPr>
              <a:buFont typeface="Arial" pitchFamily="34" charset="0"/>
              <a:buChar char="•"/>
            </a:pPr>
            <a:endParaRPr lang="th-TH" sz="2000" b="1" dirty="0" smtClean="0">
              <a:latin typeface="TH SarabunPSK" pitchFamily="34" charset="-34"/>
              <a:cs typeface="TH SarabunPSK" pitchFamily="34" charset="-34"/>
              <a:sym typeface="Wingdings"/>
            </a:endParaRPr>
          </a:p>
        </p:txBody>
      </p:sp>
      <p:pic>
        <p:nvPicPr>
          <p:cNvPr id="26" name="Picture 25" descr="DSC_0249.JPG"/>
          <p:cNvPicPr/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2195736" y="4149080"/>
            <a:ext cx="1152128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th-TH" sz="3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3) </a:t>
            </a:r>
            <a:r>
              <a:rPr lang="th-TH" sz="32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โครงการบ่มเพาะต้นกล้าอุตสาหกรรม</a:t>
            </a:r>
            <a:endParaRPr lang="en-US" sz="32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3360" y="1700808"/>
            <a:ext cx="2232248" cy="14401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นักศึกษา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 ป.ตรีชั้นปีที่ 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</a:rPr>
              <a:t>3 – 4 </a:t>
            </a:r>
            <a:endParaRPr lang="th-TH" sz="2000" b="1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 ป.โท</a:t>
            </a:r>
          </a:p>
        </p:txBody>
      </p:sp>
      <p:sp>
        <p:nvSpPr>
          <p:cNvPr id="8" name="Rectangle 7"/>
          <p:cNvSpPr/>
          <p:nvPr/>
        </p:nvSpPr>
        <p:spPr>
          <a:xfrm>
            <a:off x="124920" y="3429000"/>
            <a:ext cx="2232248" cy="8193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indent="-342900" algn="ctr"/>
            <a:r>
              <a:rPr lang="en-US" sz="28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 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25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คน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</a:t>
            </a:r>
          </a:p>
          <a:p>
            <a:pPr indent="-342900" algn="ctr"/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ที่ปรึกษา 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5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ค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น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</a:t>
            </a:r>
            <a:endParaRPr lang="th-TH" b="1" dirty="0" smtClean="0">
              <a:latin typeface="TH SarabunPSK" pitchFamily="34" charset="-34"/>
              <a:cs typeface="TH SarabunPSK" pitchFamily="34" charset="-34"/>
              <a:sym typeface="Wingdings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390320" y="1885680"/>
            <a:ext cx="288032" cy="576064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Rectangle 10"/>
          <p:cNvSpPr/>
          <p:nvPr/>
        </p:nvSpPr>
        <p:spPr>
          <a:xfrm>
            <a:off x="2627784" y="1700808"/>
            <a:ext cx="2129176" cy="37444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ค่ายต้นกล้าธุรกิจ</a:t>
            </a:r>
          </a:p>
          <a:p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21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ชม.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คัดเลือกสถานประกอบการ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เขียนแผนพัฒนาสถานประกอบการ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เรียนรู้ประสบการณ์การทำงานของตนเอง/ของผู้ประกอบการในสถานประกอบการ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( 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30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วัน)</a:t>
            </a:r>
          </a:p>
          <a:p>
            <a:pPr>
              <a:buFont typeface="Arial" pitchFamily="34" charset="0"/>
              <a:buChar char="•"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สรุปผล</a:t>
            </a:r>
          </a:p>
          <a:p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เปรียบเทียบก่อน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/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หลัง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308304" y="1700808"/>
            <a:ext cx="1656184" cy="20162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77800" indent="-177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ธุรกิจมีผลการดำเนินงานที่ก้าวหน้าอยู่รอด และยั่งยืน</a:t>
            </a:r>
          </a:p>
          <a:p>
            <a:pPr marL="177800" indent="-177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นักศึกษาเป็นผู้ประกอบการใหม่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76056" y="1700808"/>
            <a:ext cx="1944216" cy="31683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77800" lvl="0" indent="-177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แผนพัฒนาสถานประกอบการ</a:t>
            </a: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แผน</a:t>
            </a:r>
          </a:p>
          <a:p>
            <a:pPr marL="177800" lvl="0" indent="-177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ผลการดำเนินงานที่แสดงถึงความ สำเร็จของแผนงาน </a:t>
            </a:r>
          </a:p>
          <a:p>
            <a:pPr marL="177800" indent="-177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ร้อยละ 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</a:rPr>
              <a:t>85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มีความรู้ที่เพิ่มขึ้น</a:t>
            </a:r>
          </a:p>
          <a:p>
            <a:pPr marL="177800" lvl="0" indent="-177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ความพึงพอใจมากกว่าร้อยละ 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</a:rPr>
              <a:t>80</a:t>
            </a:r>
            <a:endParaRPr lang="en-US" sz="2000" b="1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4762816" y="1885680"/>
            <a:ext cx="313240" cy="576064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Right Arrow 14"/>
          <p:cNvSpPr/>
          <p:nvPr/>
        </p:nvSpPr>
        <p:spPr>
          <a:xfrm>
            <a:off x="7020272" y="1885680"/>
            <a:ext cx="290120" cy="576064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Up Arrow Callout 15"/>
          <p:cNvSpPr/>
          <p:nvPr/>
        </p:nvSpPr>
        <p:spPr>
          <a:xfrm>
            <a:off x="45120" y="5132152"/>
            <a:ext cx="9030640" cy="1321184"/>
          </a:xfrm>
          <a:prstGeom prst="up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กระตุ้น</a:t>
            </a:r>
            <a:r>
              <a:rPr lang="en-US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/</a:t>
            </a:r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ปลูกจิตสำนึก/แรงบันดาลใจในการเป็นผู้ประกอบการ</a:t>
            </a:r>
            <a:r>
              <a:rPr lang="en-US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/</a:t>
            </a:r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เตรียมต้นกล้าเพื่อเข้าสู่การเป็นผู้ประกอบการใหม่ </a:t>
            </a:r>
            <a:r>
              <a:rPr lang="en-US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&gt;&gt;  </a:t>
            </a:r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ช่วยเสริม</a:t>
            </a:r>
            <a:r>
              <a:rPr lang="en-US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                                                                                                        </a:t>
            </a:r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ความเข้มแข็งให้กับเศรษฐกิจของประเทศ</a:t>
            </a:r>
            <a:endParaRPr lang="th-TH" sz="2000" b="1" dirty="0" smtClean="0">
              <a:solidFill>
                <a:schemeClr val="tx1"/>
              </a:solidFill>
              <a:latin typeface="TH SarabunPSK" pitchFamily="34" charset="-34"/>
              <a:cs typeface="TH SarabunPSK" pitchFamily="34" charset="-34"/>
              <a:sym typeface="Wingdings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9384" y="1183016"/>
            <a:ext cx="1368152" cy="43204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INPUT</a:t>
            </a:r>
            <a:endParaRPr lang="th-TH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915816" y="1169368"/>
            <a:ext cx="1442248" cy="43204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PROCESS</a:t>
            </a:r>
            <a:endParaRPr lang="th-TH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220072" y="1183016"/>
            <a:ext cx="1656184" cy="43204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 OUTPUT</a:t>
            </a:r>
            <a:endParaRPr lang="th-TH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308304" y="1169368"/>
            <a:ext cx="1590032" cy="43204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 OUTCOME</a:t>
            </a:r>
            <a:endParaRPr lang="th-TH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716104" y="6498048"/>
            <a:ext cx="1584176" cy="33265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TH SarabunPSK" pitchFamily="34" charset="-34"/>
                <a:cs typeface="TH SarabunPSK" pitchFamily="34" charset="-34"/>
                <a:sym typeface="Wingdings"/>
              </a:rPr>
              <a:t>IMPECT</a:t>
            </a:r>
            <a:endParaRPr lang="th-TH" sz="32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2" name="Up Arrow 21"/>
          <p:cNvSpPr/>
          <p:nvPr/>
        </p:nvSpPr>
        <p:spPr>
          <a:xfrm>
            <a:off x="827584" y="3212976"/>
            <a:ext cx="720080" cy="216024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3" name="Picture 22" descr="DSC_174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20272" y="4221088"/>
            <a:ext cx="1944216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28" descr="DSC_169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528" y="4149080"/>
            <a:ext cx="2016224" cy="1412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6610" y="1331662"/>
          <a:ext cx="8892480" cy="508050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7700"/>
                <a:gridCol w="1283997"/>
                <a:gridCol w="1414010"/>
                <a:gridCol w="2530334"/>
                <a:gridCol w="1190746"/>
                <a:gridCol w="2045693"/>
              </a:tblGrid>
              <a:tr h="623229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3200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ที่</a:t>
                      </a:r>
                      <a:endParaRPr lang="th-TH" sz="3200" b="0" i="0" u="none" strike="noStrike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h-TH" sz="3200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ชื่อผู้ประกอบการ</a:t>
                      </a:r>
                      <a:endParaRPr lang="th-TH" sz="3200" b="0" i="0" u="none" strike="noStrike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ธุรกิจ</a:t>
                      </a:r>
                      <a:endParaRPr lang="th-TH" sz="3200" b="0" i="0" u="none" strike="noStrike" dirty="0" smtClean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3200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สถานะ</a:t>
                      </a:r>
                      <a:endParaRPr lang="th-TH" sz="3200" b="0" i="0" u="none" strike="noStrike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3200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จดทะเบียน</a:t>
                      </a:r>
                      <a:endParaRPr lang="th-TH" sz="3200" b="0" i="0" u="none" strike="noStrike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</a:tr>
              <a:tr h="70482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</a:p>
                    <a:p>
                      <a:pPr algn="ctr"/>
                      <a:endParaRPr lang="en-US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นายสุ</a:t>
                      </a:r>
                      <a:r>
                        <a:rPr lang="th-TH" sz="2400" b="1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พจน์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บินยูซบ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th-TH" sz="2000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ลูกชิ้นเนื้อ และ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ผลิตภัณฑ์จากเนื้อโคขุน</a:t>
                      </a:r>
                      <a:r>
                        <a:rPr lang="th-TH" sz="24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endParaRPr lang="en-US" sz="2400" b="1" u="none" strike="noStrike" baseline="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20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0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SK Beef)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Spin-off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จดทะเบียนนิติบุคคล</a:t>
                      </a:r>
                    </a:p>
                    <a:p>
                      <a:pPr algn="ctr" fontAlgn="ctr"/>
                      <a:r>
                        <a:rPr lang="en-US" sz="20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Spin off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</a:tr>
              <a:tr h="74191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  <a:endParaRPr lang="en-US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นายทรง</a:t>
                      </a:r>
                      <a:r>
                        <a:rPr lang="th-TH" sz="2400" b="1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ศักดิ์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แสงรัตน์ไพบูลย์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Font typeface="Wingdings"/>
                        <a:buNone/>
                      </a:pPr>
                      <a:r>
                        <a:rPr lang="th-TH" sz="2000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บริการผลิตสื่อสิ่งพิมพ์คอมพิวเตอร์</a:t>
                      </a:r>
                      <a:r>
                        <a:rPr lang="th-TH" sz="24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กราฟฟิค</a:t>
                      </a:r>
                      <a:r>
                        <a:rPr lang="th-TH" sz="24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en-US" sz="24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  </a:t>
                      </a:r>
                      <a:endParaRPr lang="en-US" sz="2000" b="1" u="none" strike="noStrike" baseline="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l" fontAlgn="ctr">
                        <a:buFont typeface="Wingdings"/>
                        <a:buNone/>
                      </a:pPr>
                      <a:r>
                        <a:rPr lang="en-US" sz="20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(Point Create)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Start-up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อยู่ระหว่างดำเนินการ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รอการประเมินเป็น </a:t>
                      </a:r>
                    </a:p>
                    <a:p>
                      <a:pPr algn="ctr" fontAlgn="ctr"/>
                      <a:r>
                        <a:rPr lang="en-US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en-US" sz="20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0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Spin off)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</a:tr>
              <a:tr h="74191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  <a:endParaRPr lang="en-US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นายชัย</a:t>
                      </a:r>
                      <a:r>
                        <a:rPr lang="th-TH" sz="2400" b="1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ศักดิ์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คล้ายแดง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Font typeface="Wingdings"/>
                        <a:buNone/>
                      </a:pP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เครื่องดื่มผสมไม่มีแอลกฮอล์</a:t>
                      </a:r>
                      <a:r>
                        <a:rPr lang="en-US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endParaRPr lang="en-US" sz="2000" b="1" u="none" strike="noStrike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l" fontAlgn="ctr">
                        <a:buFont typeface="Wingdings"/>
                        <a:buNone/>
                      </a:pPr>
                      <a:r>
                        <a:rPr lang="en-US" sz="20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(Mighty Mix )</a:t>
                      </a:r>
                      <a:endParaRPr lang="th-TH" sz="2000" b="1" i="0" u="none" strike="noStrike" dirty="0" smtClean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 smtClean="0">
                          <a:latin typeface="TH SarabunPSK" pitchFamily="34" charset="-34"/>
                          <a:cs typeface="TH SarabunPSK" pitchFamily="34" charset="-34"/>
                        </a:rPr>
                        <a:t>Incubatee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อยู่ระหว่างดำเนินการ</a:t>
                      </a:r>
                      <a:r>
                        <a:rPr lang="th-TH" sz="24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</a:p>
                    <a:p>
                      <a:pPr algn="ctr" fontAlgn="ctr"/>
                      <a:r>
                        <a:rPr lang="th-TH" sz="24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รอการประเมินเป็น </a:t>
                      </a:r>
                    </a:p>
                    <a:p>
                      <a:pPr algn="ctr" fontAlgn="ctr"/>
                      <a:r>
                        <a:rPr lang="en-US" sz="2000" b="1" u="none" strike="noStrik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(Start-up)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</a:tr>
              <a:tr h="64917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  <a:endParaRPr lang="en-US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400" b="1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นาย</a:t>
                      </a:r>
                      <a:r>
                        <a:rPr lang="th-TH" sz="2400" b="1" u="none" strike="noStrike" dirty="0" err="1">
                          <a:latin typeface="TH SarabunPSK" pitchFamily="34" charset="-34"/>
                          <a:cs typeface="TH SarabunPSK" pitchFamily="34" charset="-34"/>
                        </a:rPr>
                        <a:t>นร</a:t>
                      </a:r>
                      <a:r>
                        <a:rPr lang="th-TH" sz="2400" b="1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ฤทธิ์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ตั้งพานิชยานนท์</a:t>
                      </a:r>
                      <a:endParaRPr lang="th-TH" sz="2400" b="1" i="0" u="none" strike="noStrike" dirty="0" smtClean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20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(56 </a:t>
                      </a:r>
                      <a:r>
                        <a:rPr lang="en-US" sz="2000" b="1" u="none" strike="noStrike" dirty="0" err="1" smtClean="0">
                          <a:latin typeface="TH SarabunPSK" pitchFamily="34" charset="-34"/>
                          <a:cs typeface="TH SarabunPSK" pitchFamily="34" charset="-34"/>
                        </a:rPr>
                        <a:t>Konfilm</a:t>
                      </a:r>
                      <a:r>
                        <a:rPr lang="en-US" sz="20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 Production)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 smtClean="0">
                          <a:latin typeface="TH SarabunPSK" pitchFamily="34" charset="-34"/>
                          <a:cs typeface="TH SarabunPSK" pitchFamily="34" charset="-34"/>
                        </a:rPr>
                        <a:t>Incubatee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จดทะเบียนนิติบุคคล</a:t>
                      </a:r>
                      <a:endParaRPr lang="th-TH" sz="2400" b="1" i="0" u="none" strike="noStrike" dirty="0" smtClean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ctr"/>
                </a:tc>
              </a:tr>
              <a:tr h="60693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  <a:endParaRPr lang="en-US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น</a:t>
                      </a:r>
                      <a:r>
                        <a:rPr lang="en-US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ส</a:t>
                      </a:r>
                      <a:r>
                        <a:rPr lang="en-US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ธัญนันท์</a:t>
                      </a:r>
                      <a:endParaRPr lang="th-TH" sz="2400" b="1" i="0" u="none" strike="noStrike" dirty="0" smtClean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1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อบถม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latin typeface="TH SarabunPSK" pitchFamily="34" charset="-34"/>
                          <a:cs typeface="TH SarabunPSK" pitchFamily="34" charset="-34"/>
                          <a:sym typeface="Wingdings"/>
                        </a:rPr>
                        <a:t></a:t>
                      </a:r>
                      <a:r>
                        <a:rPr lang="th-TH" sz="2000" u="none" strike="noStrike" baseline="0" dirty="0" smtClean="0">
                          <a:latin typeface="TH SarabunPSK" pitchFamily="34" charset="-34"/>
                          <a:cs typeface="TH SarabunPSK" pitchFamily="34" charset="-34"/>
                          <a:sym typeface="Wingdings"/>
                        </a:rPr>
                        <a:t> </a:t>
                      </a:r>
                      <a:r>
                        <a:rPr lang="th-TH" sz="24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ธุรกิจอาหาร</a:t>
                      </a:r>
                      <a:endParaRPr lang="th-TH" sz="2400" b="1" i="0" u="none" strike="noStrike" dirty="0" smtClean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Pre - </a:t>
                      </a:r>
                      <a:r>
                        <a:rPr lang="en-US" sz="2000" b="1" u="none" strike="noStrike" dirty="0" err="1" smtClean="0">
                          <a:latin typeface="TH SarabunPSK" pitchFamily="34" charset="-34"/>
                          <a:cs typeface="TH SarabunPSK" pitchFamily="34" charset="-34"/>
                        </a:rPr>
                        <a:t>Incubatee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000" u="none" strike="noStrike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9492" y="119920"/>
            <a:ext cx="871296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44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ผู้ประกอบการที่เข้าร่วมบ่มเพาะวิสาหกิจ </a:t>
            </a:r>
            <a:r>
              <a:rPr lang="en-US" sz="54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UBI</a:t>
            </a:r>
            <a:endParaRPr lang="en-US" sz="54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640</Words>
  <Application>Microsoft Office PowerPoint</Application>
  <PresentationFormat>On-screen Show (4:3)</PresentationFormat>
  <Paragraphs>156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1) โครงการเสริมสร้างผู้ประกอบการใหม่ NEC ปี 2556</vt:lpstr>
      <vt:lpstr>2)  โครงการบ่มเพาะวิสาหกิจ  ภายใต้โครงการเสริมสร้างผู้ประกอบการใหม่ (NEC)</vt:lpstr>
      <vt:lpstr>3) โครงการบ่มเพาะต้นกล้าอุตสาหกรรม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RDI-04</dc:creator>
  <cp:lastModifiedBy>RDI-07</cp:lastModifiedBy>
  <cp:revision>131</cp:revision>
  <dcterms:created xsi:type="dcterms:W3CDTF">2012-10-30T02:35:48Z</dcterms:created>
  <dcterms:modified xsi:type="dcterms:W3CDTF">2012-12-25T10:21:41Z</dcterms:modified>
</cp:coreProperties>
</file>