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AA62F-549F-4658-BE65-72BA5561A503}" type="datetimeFigureOut">
              <a:rPr lang="th-TH" smtClean="0"/>
              <a:pPr/>
              <a:t>09/05/56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E543D-8432-4F20-B531-E29C78FDD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908720"/>
            <a:ext cx="2880320" cy="5760640"/>
          </a:xfrm>
          <a:prstGeom prst="roundRect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200" b="1" dirty="0" smtClean="0"/>
              <a:t>Input</a:t>
            </a:r>
          </a:p>
          <a:p>
            <a:pPr algn="ctr"/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th-TH" sz="2400" b="1" dirty="0" smtClean="0"/>
              <a:t> </a:t>
            </a:r>
            <a:r>
              <a:rPr lang="th-TH" b="1" dirty="0" smtClean="0"/>
              <a:t>กลุ่มเป้าหมาย</a:t>
            </a:r>
            <a:endParaRPr lang="th-TH" sz="2400" b="1" dirty="0" smtClean="0"/>
          </a:p>
          <a:p>
            <a:pPr marL="273050" indent="273050">
              <a:buFont typeface="Arial" pitchFamily="34" charset="0"/>
              <a:buChar char="•"/>
            </a:pPr>
            <a:r>
              <a:rPr lang="th-TH" dirty="0" smtClean="0"/>
              <a:t>ต่อเนื่อง</a:t>
            </a:r>
          </a:p>
          <a:p>
            <a:pPr marL="273050" indent="273050">
              <a:buFont typeface="Arial" pitchFamily="34" charset="0"/>
              <a:buChar char="•"/>
            </a:pPr>
            <a:r>
              <a:rPr lang="th-TH" dirty="0" smtClean="0"/>
              <a:t>กลุ่มภาคกลางตอนล่าง</a:t>
            </a:r>
          </a:p>
          <a:p>
            <a:pPr marL="273050" indent="273050"/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th-TH" b="1" dirty="0" smtClean="0"/>
              <a:t>การเขียนโครงการ</a:t>
            </a:r>
          </a:p>
          <a:p>
            <a:pPr marL="273050" indent="273050">
              <a:buFont typeface="Arial" pitchFamily="34" charset="0"/>
              <a:buChar char="•"/>
            </a:pPr>
            <a:r>
              <a:rPr lang="th-TH" b="1" dirty="0" smtClean="0"/>
              <a:t>หลักการเหตุผล</a:t>
            </a:r>
          </a:p>
          <a:p>
            <a:r>
              <a:rPr lang="th-TH" sz="2400" b="1" dirty="0"/>
              <a:t> </a:t>
            </a:r>
            <a:r>
              <a:rPr lang="th-TH" sz="2400" b="1" dirty="0" smtClean="0"/>
              <a:t>(</a:t>
            </a:r>
            <a:r>
              <a:rPr lang="th-TH" sz="2400" dirty="0" smtClean="0"/>
              <a:t>ความเชื่อมโยงของการบูรณาการ)</a:t>
            </a:r>
            <a:endParaRPr lang="en-US" sz="2400" dirty="0" smtClean="0"/>
          </a:p>
          <a:p>
            <a:pPr marL="273050" indent="273050">
              <a:buFont typeface="Arial" pitchFamily="34" charset="0"/>
              <a:buChar char="•"/>
            </a:pPr>
            <a:r>
              <a:rPr lang="th-TH" sz="2400" b="1" dirty="0" smtClean="0"/>
              <a:t>ตัวชี้วัด</a:t>
            </a:r>
          </a:p>
          <a:p>
            <a:pPr marL="273050" indent="273050"/>
            <a:r>
              <a:rPr lang="th-TH" sz="2000" dirty="0" smtClean="0"/>
              <a:t>เชิงปริมาณ</a:t>
            </a:r>
            <a:r>
              <a:rPr lang="en-US" sz="2000" dirty="0" smtClean="0"/>
              <a:t>/</a:t>
            </a:r>
            <a:r>
              <a:rPr lang="th-TH" sz="2000" dirty="0" smtClean="0"/>
              <a:t>เชิงคุณภาพ</a:t>
            </a:r>
          </a:p>
          <a:p>
            <a:pPr marL="273050" indent="273050">
              <a:buFont typeface="Arial" pitchFamily="34" charset="0"/>
              <a:buChar char="•"/>
            </a:pPr>
            <a:r>
              <a:rPr lang="th-TH" sz="2400" b="1" dirty="0" smtClean="0"/>
              <a:t>ผลประโยชน์ที่ได้รับ</a:t>
            </a:r>
            <a:endParaRPr lang="th-TH" b="1" dirty="0" smtClean="0"/>
          </a:p>
          <a:p>
            <a:pPr marL="273050" indent="273050"/>
            <a:r>
              <a:rPr lang="th-TH" sz="2000" dirty="0" smtClean="0"/>
              <a:t>( ชุมชนได้รับ)</a:t>
            </a:r>
          </a:p>
          <a:p>
            <a:pPr indent="273050">
              <a:buFont typeface="Wingdings" pitchFamily="2" charset="2"/>
              <a:buChar char="v"/>
            </a:pPr>
            <a:endParaRPr lang="th-TH" sz="2000" dirty="0"/>
          </a:p>
          <a:p>
            <a:pPr indent="273050">
              <a:buFont typeface="Wingdings" pitchFamily="2" charset="2"/>
              <a:buChar char="v"/>
            </a:pPr>
            <a:endParaRPr lang="th-TH" sz="2000" dirty="0" smtClean="0"/>
          </a:p>
          <a:p>
            <a:pPr>
              <a:buFont typeface="Wingdings" pitchFamily="2" charset="2"/>
              <a:buChar char="v"/>
            </a:pPr>
            <a:endParaRPr lang="th-TH" sz="2000" dirty="0" smtClean="0">
              <a:solidFill>
                <a:schemeClr val="tx1"/>
              </a:solidFill>
            </a:endParaRPr>
          </a:p>
          <a:p>
            <a:pPr marL="177800"/>
            <a:r>
              <a:rPr lang="th-TH" sz="2000" dirty="0"/>
              <a:t> </a:t>
            </a:r>
            <a:r>
              <a:rPr lang="th-TH" sz="2000" dirty="0" smtClean="0"/>
              <a:t> </a:t>
            </a:r>
          </a:p>
          <a:p>
            <a:pPr marL="273050" indent="273050"/>
            <a:endParaRPr lang="th-TH" sz="2000" dirty="0" smtClean="0"/>
          </a:p>
          <a:p>
            <a:endParaRPr lang="th-TH" dirty="0" smtClean="0"/>
          </a:p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th-TH" dirty="0"/>
          </a:p>
        </p:txBody>
      </p:sp>
      <p:sp>
        <p:nvSpPr>
          <p:cNvPr id="5" name="Rounded Rectangle 4"/>
          <p:cNvSpPr/>
          <p:nvPr/>
        </p:nvSpPr>
        <p:spPr>
          <a:xfrm>
            <a:off x="6084168" y="836712"/>
            <a:ext cx="2808312" cy="5760640"/>
          </a:xfrm>
          <a:prstGeom prst="roundRect">
            <a:avLst/>
          </a:prstGeom>
          <a:ln w="28575">
            <a:prstDash val="lgDash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200" b="1" dirty="0" smtClean="0"/>
              <a:t>Output</a:t>
            </a:r>
          </a:p>
          <a:p>
            <a:pPr algn="ctr"/>
            <a:endParaRPr lang="en-US" sz="3200" b="1" dirty="0" smtClean="0"/>
          </a:p>
          <a:p>
            <a:pPr>
              <a:buFont typeface="Wingdings" pitchFamily="2" charset="2"/>
              <a:buChar char="v"/>
            </a:pPr>
            <a:r>
              <a:rPr lang="en-US" sz="3200" b="1" dirty="0" smtClean="0"/>
              <a:t> </a:t>
            </a:r>
            <a:r>
              <a:rPr lang="th-TH" sz="3200" b="1" dirty="0" smtClean="0"/>
              <a:t>ติดตาม </a:t>
            </a:r>
          </a:p>
          <a:p>
            <a:r>
              <a:rPr lang="th-TH" sz="3200" b="1" dirty="0" smtClean="0"/>
              <a:t>     </a:t>
            </a:r>
            <a:r>
              <a:rPr lang="th-TH" sz="2400" dirty="0" smtClean="0"/>
              <a:t>อาชีพ</a:t>
            </a:r>
            <a:r>
              <a:rPr lang="en-US" sz="2400" dirty="0" smtClean="0"/>
              <a:t>/</a:t>
            </a:r>
            <a:r>
              <a:rPr lang="th-TH" sz="2400" dirty="0" smtClean="0"/>
              <a:t>รายได้</a:t>
            </a:r>
            <a:r>
              <a:rPr lang="en-US" sz="2400" dirty="0" smtClean="0"/>
              <a:t>/</a:t>
            </a:r>
            <a:r>
              <a:rPr lang="th-TH" sz="2400" dirty="0" smtClean="0"/>
              <a:t>จ้างงาน(</a:t>
            </a:r>
            <a:r>
              <a:rPr lang="th-TH" sz="1800" dirty="0" smtClean="0"/>
              <a:t>แบบสอบถาม  แบบสัมภาษณ์  </a:t>
            </a:r>
            <a:r>
              <a:rPr lang="en-US" sz="1400" dirty="0" smtClean="0"/>
              <a:t>VDO</a:t>
            </a:r>
            <a:r>
              <a:rPr lang="en-US" sz="1800" dirty="0" smtClean="0"/>
              <a:t> </a:t>
            </a:r>
            <a:r>
              <a:rPr lang="th-TH" sz="1800" dirty="0" smtClean="0"/>
              <a:t>ภาพถ่าย)</a:t>
            </a:r>
          </a:p>
          <a:p>
            <a:endParaRPr lang="th-TH" sz="1800" dirty="0" smtClean="0"/>
          </a:p>
          <a:p>
            <a:pPr>
              <a:buFont typeface="Wingdings" pitchFamily="2" charset="2"/>
              <a:buChar char="v"/>
            </a:pPr>
            <a:r>
              <a:rPr lang="th-TH" b="1" dirty="0" smtClean="0"/>
              <a:t>สรุปรายงานผลการดำเนินโครงการ </a:t>
            </a:r>
            <a:endParaRPr lang="en-US" b="1" dirty="0" smtClean="0"/>
          </a:p>
          <a:p>
            <a:r>
              <a:rPr lang="en-US" dirty="0" smtClean="0"/>
              <a:t>    </a:t>
            </a:r>
            <a:r>
              <a:rPr lang="en-US" sz="2400" dirty="0" smtClean="0"/>
              <a:t>+</a:t>
            </a:r>
            <a:r>
              <a:rPr lang="en-US" dirty="0" smtClean="0"/>
              <a:t> </a:t>
            </a:r>
            <a:r>
              <a:rPr lang="th-TH" sz="2400" dirty="0" smtClean="0"/>
              <a:t>มคอ </a:t>
            </a:r>
            <a:r>
              <a:rPr lang="en-US" sz="2000" dirty="0" smtClean="0"/>
              <a:t>3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+ </a:t>
            </a:r>
            <a:r>
              <a:rPr lang="th-TH" sz="2400" dirty="0" smtClean="0"/>
              <a:t>ข้อเสนอโครงการวิจัย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  </a:t>
            </a:r>
            <a:endParaRPr lang="th-TH" dirty="0" smtClean="0"/>
          </a:p>
          <a:p>
            <a:endParaRPr lang="th-TH" sz="3200" b="1" dirty="0" smtClean="0"/>
          </a:p>
          <a:p>
            <a:endParaRPr lang="en-US" sz="3200" b="1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th-TH" dirty="0"/>
          </a:p>
        </p:txBody>
      </p:sp>
      <p:sp>
        <p:nvSpPr>
          <p:cNvPr id="6" name="Rounded Rectangle 5"/>
          <p:cNvSpPr/>
          <p:nvPr/>
        </p:nvSpPr>
        <p:spPr>
          <a:xfrm>
            <a:off x="3186432" y="908720"/>
            <a:ext cx="2808312" cy="5715928"/>
          </a:xfrm>
          <a:prstGeom prst="roundRect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200" b="1" dirty="0" smtClean="0"/>
              <a:t>Process</a:t>
            </a:r>
          </a:p>
          <a:p>
            <a:pPr algn="ctr"/>
            <a:endParaRPr lang="th-TH" sz="900" dirty="0" smtClean="0"/>
          </a:p>
          <a:p>
            <a:pPr algn="ctr"/>
            <a:r>
              <a:rPr lang="th-TH" b="1" dirty="0" smtClean="0"/>
              <a:t>ฝึกอบรม</a:t>
            </a:r>
          </a:p>
          <a:p>
            <a:pPr algn="ctr"/>
            <a:endParaRPr lang="th-TH" sz="1400" b="1" dirty="0" smtClean="0"/>
          </a:p>
          <a:p>
            <a:pPr>
              <a:buFont typeface="Wingdings" pitchFamily="2" charset="2"/>
              <a:buChar char="v"/>
            </a:pPr>
            <a:r>
              <a:rPr lang="th-TH" b="1" dirty="0" smtClean="0"/>
              <a:t> ประเมินผล</a:t>
            </a:r>
          </a:p>
          <a:p>
            <a:pPr marL="273050" indent="258763">
              <a:buFont typeface="Arial" pitchFamily="34" charset="0"/>
              <a:buChar char="•"/>
            </a:pPr>
            <a:r>
              <a:rPr lang="th-TH" sz="2400" dirty="0" smtClean="0"/>
              <a:t>ตามตัวชี้วัด</a:t>
            </a:r>
          </a:p>
          <a:p>
            <a:pPr marL="273050" indent="258763"/>
            <a:endParaRPr lang="th-TH" sz="2400" dirty="0"/>
          </a:p>
          <a:p>
            <a:pPr indent="258763">
              <a:buFont typeface="Wingdings" pitchFamily="2" charset="2"/>
              <a:buChar char="v"/>
            </a:pPr>
            <a:r>
              <a:rPr lang="th-TH" b="1" dirty="0" smtClean="0"/>
              <a:t> </a:t>
            </a:r>
            <a:r>
              <a:rPr lang="th-TH" sz="2600" b="1" dirty="0" smtClean="0"/>
              <a:t>การดำเนินโครงการ</a:t>
            </a:r>
          </a:p>
          <a:p>
            <a:pPr marL="273050" indent="-14288">
              <a:buFont typeface="Arial" pitchFamily="34" charset="0"/>
              <a:buChar char="•"/>
            </a:pPr>
            <a:r>
              <a:rPr lang="th-TH" sz="2400" dirty="0" smtClean="0"/>
              <a:t>   เขียนปัญหาอุปสรรคและแผนพัฒนาโครงการ</a:t>
            </a:r>
            <a:endParaRPr lang="en-US" sz="2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th-TH" dirty="0"/>
          </a:p>
        </p:txBody>
      </p:sp>
      <p:sp>
        <p:nvSpPr>
          <p:cNvPr id="7" name="Rounded Rectangle 6"/>
          <p:cNvSpPr/>
          <p:nvPr/>
        </p:nvSpPr>
        <p:spPr>
          <a:xfrm>
            <a:off x="1259632" y="158660"/>
            <a:ext cx="6237400" cy="57606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400" b="1" dirty="0" smtClean="0"/>
              <a:t>โครงการบริการ</a:t>
            </a:r>
            <a:r>
              <a:rPr lang="th-TH" sz="4400" b="1" dirty="0" smtClean="0"/>
              <a:t>วิชาการ (</a:t>
            </a:r>
            <a:r>
              <a:rPr lang="th-TH" sz="4400" b="1" dirty="0" smtClean="0"/>
              <a:t>ภายใน)</a:t>
            </a:r>
            <a:endParaRPr lang="th-TH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thaiwest.su.ac.th/files/map_wes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00066"/>
            <a:ext cx="5342046" cy="5429264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71406" y="214290"/>
            <a:ext cx="5357850" cy="6643710"/>
          </a:xfrm>
          <a:prstGeom prst="roundRect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4000" b="1" dirty="0" smtClean="0"/>
              <a:t>Input</a:t>
            </a:r>
          </a:p>
          <a:p>
            <a:pPr algn="ctr"/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th-TH" sz="3200" b="1" dirty="0" smtClean="0"/>
              <a:t> </a:t>
            </a:r>
            <a:r>
              <a:rPr lang="th-TH" sz="3600" b="1" dirty="0" smtClean="0"/>
              <a:t>กลุ่มเป้าหมาย</a:t>
            </a:r>
            <a:endParaRPr lang="th-TH" sz="3200" b="1" dirty="0" smtClean="0"/>
          </a:p>
          <a:p>
            <a:pPr marL="273050" indent="273050">
              <a:buFont typeface="Arial" pitchFamily="34" charset="0"/>
              <a:buChar char="•"/>
            </a:pPr>
            <a:r>
              <a:rPr lang="th-TH" sz="3600" dirty="0" smtClean="0"/>
              <a:t>ต่อเนื่อง</a:t>
            </a:r>
          </a:p>
          <a:p>
            <a:pPr marL="273050" indent="273050">
              <a:buFont typeface="Arial" pitchFamily="34" charset="0"/>
              <a:buChar char="•"/>
            </a:pPr>
            <a:r>
              <a:rPr lang="th-TH" sz="3600" dirty="0" smtClean="0"/>
              <a:t>กลุ่มภาคกลางตอนล่าง</a:t>
            </a:r>
          </a:p>
          <a:p>
            <a:pPr marL="273050" indent="273050"/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th-TH" sz="3600" b="1" dirty="0" smtClean="0"/>
              <a:t>การเขียนโครงการ</a:t>
            </a:r>
          </a:p>
          <a:p>
            <a:pPr marL="273050" indent="273050">
              <a:buFont typeface="Arial" pitchFamily="34" charset="0"/>
              <a:buChar char="•"/>
            </a:pPr>
            <a:r>
              <a:rPr lang="th-TH" sz="3600" b="1" dirty="0" smtClean="0"/>
              <a:t>หลักการเหตุผล</a:t>
            </a:r>
          </a:p>
          <a:p>
            <a:r>
              <a:rPr lang="th-TH" sz="3200" b="1" dirty="0"/>
              <a:t> </a:t>
            </a:r>
            <a:r>
              <a:rPr lang="th-TH" sz="3200" b="1" dirty="0" smtClean="0"/>
              <a:t>(</a:t>
            </a:r>
            <a:r>
              <a:rPr lang="th-TH" sz="3200" dirty="0" smtClean="0"/>
              <a:t>ความเชื่อมโยงของการบูรณาการ </a:t>
            </a:r>
            <a:r>
              <a:rPr lang="en-US" sz="3200" dirty="0" smtClean="0"/>
              <a:t>:</a:t>
            </a:r>
            <a:r>
              <a:rPr lang="th-TH" sz="3200" dirty="0" smtClean="0"/>
              <a:t>          การเรียนการสอน</a:t>
            </a:r>
            <a:r>
              <a:rPr lang="en-US" sz="3200" dirty="0" smtClean="0"/>
              <a:t>+</a:t>
            </a:r>
            <a:r>
              <a:rPr lang="th-TH" sz="3200" dirty="0" smtClean="0"/>
              <a:t>การวิจัย)</a:t>
            </a:r>
            <a:endParaRPr lang="en-US" sz="3200" dirty="0" smtClean="0"/>
          </a:p>
          <a:p>
            <a:pPr marL="273050" indent="273050">
              <a:buFont typeface="Arial" pitchFamily="34" charset="0"/>
              <a:buChar char="•"/>
            </a:pPr>
            <a:r>
              <a:rPr lang="th-TH" sz="3200" b="1" dirty="0" smtClean="0"/>
              <a:t>ตัวชี้วัด  </a:t>
            </a:r>
            <a:r>
              <a:rPr lang="th-TH" sz="3600" dirty="0" smtClean="0"/>
              <a:t>เชิงปริมาณ</a:t>
            </a:r>
            <a:r>
              <a:rPr lang="en-US" sz="3600" dirty="0" smtClean="0"/>
              <a:t>/</a:t>
            </a:r>
            <a:r>
              <a:rPr lang="th-TH" sz="3600" dirty="0" smtClean="0"/>
              <a:t>เชิงคุณภาพ</a:t>
            </a:r>
            <a:endParaRPr lang="th-TH" dirty="0" smtClean="0"/>
          </a:p>
          <a:p>
            <a:pPr marL="273050" indent="273050">
              <a:buFont typeface="Arial" pitchFamily="34" charset="0"/>
              <a:buChar char="•"/>
            </a:pPr>
            <a:r>
              <a:rPr lang="th-TH" sz="3200" b="1" dirty="0" smtClean="0"/>
              <a:t>ผลประโยชน์ที่ได้รับ </a:t>
            </a:r>
            <a:r>
              <a:rPr lang="th-TH" sz="3600" dirty="0" smtClean="0"/>
              <a:t>(ชุมชนได้รับ)</a:t>
            </a:r>
          </a:p>
          <a:p>
            <a:pPr indent="273050">
              <a:buFont typeface="Wingdings" pitchFamily="2" charset="2"/>
              <a:buChar char="v"/>
            </a:pPr>
            <a:endParaRPr lang="th-TH" dirty="0"/>
          </a:p>
          <a:p>
            <a:pPr indent="273050">
              <a:buFont typeface="Wingdings" pitchFamily="2" charset="2"/>
              <a:buChar char="v"/>
            </a:pPr>
            <a:endParaRPr lang="th-TH" dirty="0" smtClean="0"/>
          </a:p>
          <a:p>
            <a:pPr>
              <a:buFont typeface="Wingdings" pitchFamily="2" charset="2"/>
              <a:buChar char="v"/>
            </a:pPr>
            <a:endParaRPr lang="th-TH" dirty="0" smtClean="0">
              <a:solidFill>
                <a:schemeClr val="tx1"/>
              </a:solidFill>
            </a:endParaRPr>
          </a:p>
          <a:p>
            <a:pPr marL="177800"/>
            <a:r>
              <a:rPr lang="th-TH" dirty="0"/>
              <a:t> </a:t>
            </a:r>
            <a:r>
              <a:rPr lang="th-TH" dirty="0" smtClean="0"/>
              <a:t> </a:t>
            </a:r>
          </a:p>
          <a:p>
            <a:pPr marL="273050" indent="273050"/>
            <a:endParaRPr lang="th-TH" dirty="0" smtClean="0"/>
          </a:p>
          <a:p>
            <a:endParaRPr lang="th-TH" sz="3600" dirty="0" smtClean="0"/>
          </a:p>
          <a:p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th-TH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57356" y="500042"/>
            <a:ext cx="5143536" cy="6124606"/>
          </a:xfrm>
          <a:prstGeom prst="roundRect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600" b="1" dirty="0" smtClean="0"/>
              <a:t>Process</a:t>
            </a:r>
          </a:p>
          <a:p>
            <a:pPr algn="ctr"/>
            <a:endParaRPr lang="th-TH" sz="1000" dirty="0" smtClean="0"/>
          </a:p>
          <a:p>
            <a:pPr algn="ctr"/>
            <a:r>
              <a:rPr lang="th-TH" sz="4400" b="1" dirty="0" smtClean="0"/>
              <a:t>ฝึกอบรม</a:t>
            </a:r>
          </a:p>
          <a:p>
            <a:pPr algn="ctr"/>
            <a:endParaRPr lang="th-TH" sz="2400" b="1" dirty="0" smtClean="0"/>
          </a:p>
          <a:p>
            <a:pPr>
              <a:buFont typeface="Wingdings" pitchFamily="2" charset="2"/>
              <a:buChar char="v"/>
            </a:pPr>
            <a:r>
              <a:rPr lang="th-TH" sz="4400" b="1" dirty="0" smtClean="0"/>
              <a:t> ประเมินผล</a:t>
            </a:r>
          </a:p>
          <a:p>
            <a:pPr marL="273050" indent="258763">
              <a:buFont typeface="Arial" pitchFamily="34" charset="0"/>
              <a:buChar char="•"/>
            </a:pPr>
            <a:r>
              <a:rPr lang="th-TH" sz="4000" dirty="0" smtClean="0"/>
              <a:t>ตามตัวชี้วัด(เครื่องมือ)</a:t>
            </a:r>
          </a:p>
          <a:p>
            <a:pPr indent="258763">
              <a:buFont typeface="Wingdings" pitchFamily="2" charset="2"/>
              <a:buChar char="v"/>
            </a:pPr>
            <a:r>
              <a:rPr lang="th-TH" sz="4400" b="1" dirty="0" smtClean="0"/>
              <a:t> </a:t>
            </a:r>
            <a:r>
              <a:rPr lang="th-TH" sz="4000" b="1" dirty="0" smtClean="0"/>
              <a:t>การดำเนินโครงการ</a:t>
            </a:r>
          </a:p>
          <a:p>
            <a:pPr marL="273050" indent="-14288">
              <a:buFont typeface="Arial" pitchFamily="34" charset="0"/>
              <a:buChar char="•"/>
            </a:pPr>
            <a:r>
              <a:rPr lang="th-TH" sz="4000" dirty="0" smtClean="0"/>
              <a:t>   เขียนปัญหาอุปสรรคและแผนพัฒนาโครงการในปีถัดไป</a:t>
            </a:r>
            <a:endParaRPr lang="en-US" sz="40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th-TH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85786" y="428604"/>
            <a:ext cx="7786742" cy="5760640"/>
          </a:xfrm>
          <a:prstGeom prst="roundRect">
            <a:avLst/>
          </a:prstGeom>
          <a:ln w="28575">
            <a:prstDash val="lgDash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4400" b="1" dirty="0" smtClean="0"/>
              <a:t>Output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/>
              <a:t> </a:t>
            </a:r>
            <a:r>
              <a:rPr lang="th-TH" sz="4400" b="1" dirty="0" smtClean="0"/>
              <a:t>ติดตาม การนำความรู้ไปใช้ประโยชน์</a:t>
            </a:r>
          </a:p>
          <a:p>
            <a:r>
              <a:rPr lang="th-TH" sz="4400" b="1" dirty="0" smtClean="0"/>
              <a:t>     </a:t>
            </a:r>
            <a:r>
              <a:rPr lang="th-TH" sz="4400" dirty="0" smtClean="0"/>
              <a:t>อาชีพ</a:t>
            </a:r>
            <a:r>
              <a:rPr lang="en-US" sz="4400" dirty="0" smtClean="0"/>
              <a:t>/</a:t>
            </a:r>
            <a:r>
              <a:rPr lang="th-TH" sz="4400" dirty="0" smtClean="0"/>
              <a:t>รายได้</a:t>
            </a:r>
            <a:r>
              <a:rPr lang="en-US" sz="4400" dirty="0" smtClean="0"/>
              <a:t>/</a:t>
            </a:r>
            <a:r>
              <a:rPr lang="th-TH" sz="4400" dirty="0" smtClean="0"/>
              <a:t>จ้างงาน(</a:t>
            </a:r>
            <a:r>
              <a:rPr lang="th-TH" sz="3600" dirty="0" smtClean="0"/>
              <a:t>แบบสอบถาม  แบบสัมภาษณ์  </a:t>
            </a:r>
            <a:r>
              <a:rPr lang="en-US" dirty="0" smtClean="0"/>
              <a:t>VDO</a:t>
            </a:r>
            <a:r>
              <a:rPr lang="en-US" sz="3600" dirty="0" smtClean="0"/>
              <a:t> </a:t>
            </a:r>
            <a:r>
              <a:rPr lang="th-TH" sz="3600" dirty="0" smtClean="0"/>
              <a:t>ภาพถ่าย)</a:t>
            </a:r>
            <a:endParaRPr lang="th-TH" dirty="0" smtClean="0"/>
          </a:p>
          <a:p>
            <a:endParaRPr lang="th-TH" dirty="0" smtClean="0"/>
          </a:p>
          <a:p>
            <a:pPr>
              <a:buFont typeface="Wingdings" pitchFamily="2" charset="2"/>
              <a:buChar char="v"/>
            </a:pPr>
            <a:r>
              <a:rPr lang="th-TH" sz="4000" b="1" dirty="0" smtClean="0"/>
              <a:t>สรุปรายงานผลการดำเนินโครงการ </a:t>
            </a:r>
            <a:endParaRPr lang="en-US" sz="4000" b="1" dirty="0" smtClean="0"/>
          </a:p>
          <a:p>
            <a:r>
              <a:rPr lang="en-US" sz="4000" dirty="0" smtClean="0"/>
              <a:t>    </a:t>
            </a:r>
            <a:r>
              <a:rPr lang="en-US" sz="3600" dirty="0" smtClean="0"/>
              <a:t>+</a:t>
            </a:r>
            <a:r>
              <a:rPr lang="en-US" sz="4000" dirty="0" smtClean="0"/>
              <a:t> </a:t>
            </a:r>
            <a:r>
              <a:rPr lang="th-TH" sz="3600" dirty="0" smtClean="0"/>
              <a:t>มคอ </a:t>
            </a:r>
            <a:r>
              <a:rPr lang="en-US" sz="3200" dirty="0" smtClean="0"/>
              <a:t>3</a:t>
            </a:r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   + </a:t>
            </a:r>
            <a:r>
              <a:rPr lang="th-TH" sz="3600" dirty="0" smtClean="0"/>
              <a:t>ข้อเสนอโครงการวิจัย</a:t>
            </a:r>
            <a:endParaRPr lang="en-US" sz="3600" dirty="0" smtClean="0"/>
          </a:p>
          <a:p>
            <a:endParaRPr lang="en-US" sz="4000" dirty="0" smtClean="0"/>
          </a:p>
          <a:p>
            <a:r>
              <a:rPr lang="en-US" sz="4000" dirty="0" smtClean="0"/>
              <a:t>    </a:t>
            </a:r>
            <a:endParaRPr lang="th-TH" sz="4000" dirty="0" smtClean="0"/>
          </a:p>
          <a:p>
            <a:endParaRPr lang="th-TH" sz="4400" b="1" dirty="0" smtClean="0"/>
          </a:p>
          <a:p>
            <a:endParaRPr lang="en-US" sz="4400" b="1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th-TH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196</Words>
  <Application>Microsoft Office PowerPoint</Application>
  <PresentationFormat>On-screen Show (4:3)</PresentationFormat>
  <Paragraphs>139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 vaio vgn-cr13s</dc:creator>
  <cp:lastModifiedBy>RDI-07</cp:lastModifiedBy>
  <cp:revision>18</cp:revision>
  <dcterms:created xsi:type="dcterms:W3CDTF">2012-11-22T04:02:31Z</dcterms:created>
  <dcterms:modified xsi:type="dcterms:W3CDTF">2013-05-09T04:34:23Z</dcterms:modified>
</cp:coreProperties>
</file>